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DB22BF-63DF-4FA4-B9AF-D20B2477E95B}" type="datetimeFigureOut">
              <a:rPr lang="en-US" smtClean="0"/>
              <a:pPr/>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1101-E231-4D12-B8FA-EBDBC218FF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B22BF-63DF-4FA4-B9AF-D20B2477E95B}" type="datetimeFigureOut">
              <a:rPr lang="en-US" smtClean="0"/>
              <a:pPr/>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1101-E231-4D12-B8FA-EBDBC218FF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B22BF-63DF-4FA4-B9AF-D20B2477E95B}" type="datetimeFigureOut">
              <a:rPr lang="en-US" smtClean="0"/>
              <a:pPr/>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1101-E231-4D12-B8FA-EBDBC218FF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B22BF-63DF-4FA4-B9AF-D20B2477E95B}" type="datetimeFigureOut">
              <a:rPr lang="en-US" smtClean="0"/>
              <a:pPr/>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1101-E231-4D12-B8FA-EBDBC218FF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B22BF-63DF-4FA4-B9AF-D20B2477E95B}" type="datetimeFigureOut">
              <a:rPr lang="en-US" smtClean="0"/>
              <a:pPr/>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1101-E231-4D12-B8FA-EBDBC218FF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DB22BF-63DF-4FA4-B9AF-D20B2477E95B}" type="datetimeFigureOut">
              <a:rPr lang="en-US" smtClean="0"/>
              <a:pPr/>
              <a:t>8/28/2012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1101-E231-4D12-B8FA-EBDBC218FF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DB22BF-63DF-4FA4-B9AF-D20B2477E95B}" type="datetimeFigureOut">
              <a:rPr lang="en-US" smtClean="0"/>
              <a:pPr/>
              <a:t>8/28/2012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11101-E231-4D12-B8FA-EBDBC218FF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DB22BF-63DF-4FA4-B9AF-D20B2477E95B}" type="datetimeFigureOut">
              <a:rPr lang="en-US" smtClean="0"/>
              <a:pPr/>
              <a:t>8/28/2012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11101-E231-4D12-B8FA-EBDBC218FF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B22BF-63DF-4FA4-B9AF-D20B2477E95B}" type="datetimeFigureOut">
              <a:rPr lang="en-US" smtClean="0"/>
              <a:pPr/>
              <a:t>8/28/2012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11101-E231-4D12-B8FA-EBDBC218FF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B22BF-63DF-4FA4-B9AF-D20B2477E95B}" type="datetimeFigureOut">
              <a:rPr lang="en-US" smtClean="0"/>
              <a:pPr/>
              <a:t>8/28/2012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1101-E231-4D12-B8FA-EBDBC218FF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B22BF-63DF-4FA4-B9AF-D20B2477E95B}" type="datetimeFigureOut">
              <a:rPr lang="en-US" smtClean="0"/>
              <a:pPr/>
              <a:t>8/28/2012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1101-E231-4D12-B8FA-EBDBC218FF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B22BF-63DF-4FA4-B9AF-D20B2477E95B}" type="datetimeFigureOut">
              <a:rPr lang="en-US" smtClean="0"/>
              <a:pPr/>
              <a:t>8/28/2012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11101-E231-4D12-B8FA-EBDBC218FF7D}" type="slidenum">
              <a:rPr lang="en-US" smtClean="0"/>
              <a:pPr/>
              <a:t>‹#›</a:t>
            </a:fld>
            <a:endParaRPr lang="en-US"/>
          </a:p>
        </p:txBody>
      </p:sp>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8" name="Text Placeholder 2"/>
          <p:cNvSpPr txBox="1">
            <a:spLocks/>
          </p:cNvSpPr>
          <p:nvPr userDrawn="1"/>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8100DC-2D27-4EF3-90CE-DDAE3BDA43A5}"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8/28/2012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2CCD57-A5C1-47B3-BD0A-6EB83734FBE3}"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image001.jpg"/>
          <p:cNvPicPr>
            <a:picLocks noChangeAspect="1"/>
          </p:cNvPicPr>
          <p:nvPr userDrawn="1"/>
        </p:nvPicPr>
        <p:blipFill>
          <a:blip r:embed="rId13" cstate="print"/>
          <a:stretch>
            <a:fillRect/>
          </a:stretch>
        </p:blipFill>
        <p:spPr>
          <a:xfrm>
            <a:off x="2445" y="0"/>
            <a:ext cx="913911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1</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4890" y="0"/>
            <a:ext cx="9139110" cy="6858000"/>
          </a:xfrm>
          <a:prstGeom prst="rect">
            <a:avLst/>
          </a:prstGeom>
        </p:spPr>
      </p:pic>
      <p:sp>
        <p:nvSpPr>
          <p:cNvPr id="12" name="ZoneTexte 6"/>
          <p:cNvSpPr txBox="1"/>
          <p:nvPr/>
        </p:nvSpPr>
        <p:spPr>
          <a:xfrm>
            <a:off x="436240" y="2234625"/>
            <a:ext cx="8021960" cy="1077218"/>
          </a:xfrm>
          <a:prstGeom prst="rect">
            <a:avLst/>
          </a:prstGeom>
          <a:noFill/>
        </p:spPr>
        <p:txBody>
          <a:bodyPr wrap="square" rtlCol="0">
            <a:spAutoFit/>
          </a:bodyPr>
          <a:lstStyle/>
          <a:p>
            <a:pPr algn="ctr"/>
            <a:r>
              <a:rPr lang="en-US" sz="3200" dirty="0" smtClean="0"/>
              <a:t>GLOBAL STATUS</a:t>
            </a:r>
            <a:r>
              <a:rPr lang="en-US" sz="3200" baseline="0" dirty="0" smtClean="0"/>
              <a:t> REPORT 2012</a:t>
            </a:r>
          </a:p>
          <a:p>
            <a:pPr algn="ctr"/>
            <a:r>
              <a:rPr lang="en-US" sz="3200" baseline="0" dirty="0" smtClean="0"/>
              <a:t> Key Findings</a:t>
            </a:r>
            <a:endParaRPr lang="en-US" sz="3200" dirty="0"/>
          </a:p>
        </p:txBody>
      </p:sp>
      <p:sp>
        <p:nvSpPr>
          <p:cNvPr id="13" name="ZoneTexte 6"/>
          <p:cNvSpPr txBox="1"/>
          <p:nvPr/>
        </p:nvSpPr>
        <p:spPr>
          <a:xfrm>
            <a:off x="304800" y="3810000"/>
            <a:ext cx="8458200" cy="461665"/>
          </a:xfrm>
          <a:prstGeom prst="rect">
            <a:avLst/>
          </a:prstGeom>
          <a:noFill/>
        </p:spPr>
        <p:txBody>
          <a:bodyPr wrap="square" rtlCol="0">
            <a:spAutoFit/>
          </a:bodyPr>
          <a:lstStyle/>
          <a:p>
            <a:endParaRPr lang="en-US" sz="2400" b="1" dirty="0">
              <a:latin typeface="Calibri" pitchFamily="34" charset="0"/>
            </a:endParaRPr>
          </a:p>
        </p:txBody>
      </p:sp>
      <p:pic>
        <p:nvPicPr>
          <p:cNvPr id="14" name="Picture 2"/>
          <p:cNvPicPr>
            <a:picLocks noChangeAspect="1" noChangeArrowheads="1"/>
          </p:cNvPicPr>
          <p:nvPr/>
        </p:nvPicPr>
        <p:blipFill>
          <a:blip r:embed="rId3" cstate="print"/>
          <a:srcRect/>
          <a:stretch>
            <a:fillRect/>
          </a:stretch>
        </p:blipFill>
        <p:spPr bwMode="auto">
          <a:xfrm>
            <a:off x="152400" y="5334000"/>
            <a:ext cx="2590800" cy="870726"/>
          </a:xfrm>
          <a:prstGeom prst="rect">
            <a:avLst/>
          </a:prstGeom>
          <a:noFill/>
          <a:ln w="9525">
            <a:noFill/>
            <a:miter lim="800000"/>
            <a:headEnd/>
            <a:tailEnd/>
          </a:ln>
        </p:spPr>
      </p:pic>
      <p:pic>
        <p:nvPicPr>
          <p:cNvPr id="15" name="Image 5" descr="REN21_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019800" y="5181600"/>
            <a:ext cx="2664296" cy="11715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10</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2445" y="0"/>
            <a:ext cx="9139110" cy="6858000"/>
          </a:xfrm>
          <a:prstGeom prst="rect">
            <a:avLst/>
          </a:prstGeom>
        </p:spPr>
      </p:pic>
      <p:sp>
        <p:nvSpPr>
          <p:cNvPr id="12" name="ZoneTexte 6"/>
          <p:cNvSpPr txBox="1"/>
          <p:nvPr/>
        </p:nvSpPr>
        <p:spPr>
          <a:xfrm>
            <a:off x="152400" y="503347"/>
            <a:ext cx="8354888" cy="523220"/>
          </a:xfrm>
          <a:prstGeom prst="rect">
            <a:avLst/>
          </a:prstGeom>
          <a:noFill/>
        </p:spPr>
        <p:txBody>
          <a:bodyPr wrap="square" rtlCol="0">
            <a:spAutoFit/>
          </a:bodyPr>
          <a:lstStyle/>
          <a:p>
            <a:r>
              <a:rPr lang="en-US" sz="2800" b="1" dirty="0" smtClean="0">
                <a:ln w="1905"/>
                <a:solidFill>
                  <a:srgbClr val="17375E"/>
                </a:solidFill>
                <a:latin typeface="+mj-lt"/>
              </a:rPr>
              <a:t>Industry Trends</a:t>
            </a:r>
          </a:p>
        </p:txBody>
      </p:sp>
      <p:sp>
        <p:nvSpPr>
          <p:cNvPr id="13" name="Rectangle 1"/>
          <p:cNvSpPr>
            <a:spLocks noChangeArrowheads="1"/>
          </p:cNvSpPr>
          <p:nvPr/>
        </p:nvSpPr>
        <p:spPr bwMode="auto">
          <a:xfrm>
            <a:off x="152400" y="1537940"/>
            <a:ext cx="8583488" cy="42883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indent="-177800">
              <a:lnSpc>
                <a:spcPts val="2000"/>
              </a:lnSpc>
              <a:spcBef>
                <a:spcPct val="20000"/>
              </a:spcBef>
              <a:spcAft>
                <a:spcPts val="600"/>
              </a:spcAft>
              <a:buClr>
                <a:srgbClr val="FF9900"/>
              </a:buClr>
              <a:buFont typeface="Wingdings" pitchFamily="2" charset="2"/>
              <a:buChar char="§"/>
              <a:defRPr/>
            </a:pPr>
            <a:r>
              <a:rPr lang="en-US" sz="2000" dirty="0" smtClean="0">
                <a:latin typeface="Calibri" pitchFamily="34" charset="0"/>
              </a:rPr>
              <a:t>RE industry saw </a:t>
            </a:r>
            <a:r>
              <a:rPr lang="en-US" sz="2000" b="1" dirty="0" smtClean="0">
                <a:latin typeface="Calibri" pitchFamily="34" charset="0"/>
              </a:rPr>
              <a:t>continued growth </a:t>
            </a:r>
            <a:r>
              <a:rPr lang="en-US" sz="2000" dirty="0" smtClean="0">
                <a:latin typeface="Calibri" pitchFamily="34" charset="0"/>
              </a:rPr>
              <a:t>in manufacturing, sales and installation</a:t>
            </a:r>
          </a:p>
          <a:p>
            <a:pPr marL="177800" indent="-177800">
              <a:lnSpc>
                <a:spcPts val="2000"/>
              </a:lnSpc>
              <a:spcBef>
                <a:spcPct val="20000"/>
              </a:spcBef>
              <a:spcAft>
                <a:spcPts val="600"/>
              </a:spcAft>
              <a:buClr>
                <a:srgbClr val="FF9900"/>
              </a:buClr>
              <a:buFont typeface="Wingdings" pitchFamily="2" charset="2"/>
              <a:buChar char="§"/>
              <a:defRPr/>
            </a:pPr>
            <a:r>
              <a:rPr lang="en-US" sz="2000" b="1" dirty="0" smtClean="0">
                <a:latin typeface="Calibri" pitchFamily="34" charset="0"/>
              </a:rPr>
              <a:t>Cost reductions </a:t>
            </a:r>
            <a:r>
              <a:rPr lang="en-US" sz="2000" dirty="0" smtClean="0">
                <a:latin typeface="Calibri" pitchFamily="34" charset="0"/>
              </a:rPr>
              <a:t>(especially in PV and onshore wind) contributed to growth</a:t>
            </a:r>
          </a:p>
          <a:p>
            <a:pPr marL="177800" indent="-177800">
              <a:lnSpc>
                <a:spcPts val="2000"/>
              </a:lnSpc>
              <a:spcBef>
                <a:spcPct val="20000"/>
              </a:spcBef>
              <a:spcAft>
                <a:spcPts val="600"/>
              </a:spcAft>
              <a:buClr>
                <a:srgbClr val="FF9900"/>
              </a:buClr>
              <a:buFont typeface="Wingdings" pitchFamily="2" charset="2"/>
              <a:buChar char="§"/>
              <a:defRPr/>
            </a:pPr>
            <a:r>
              <a:rPr lang="en-US" sz="2000" dirty="0" smtClean="0">
                <a:latin typeface="Calibri" pitchFamily="34" charset="0"/>
              </a:rPr>
              <a:t>Changing policy landscape in many countries </a:t>
            </a:r>
            <a:r>
              <a:rPr lang="en-US" sz="2000" dirty="0" smtClean="0">
                <a:latin typeface="Calibri" pitchFamily="34" charset="0"/>
                <a:sym typeface="Wingdings" pitchFamily="2" charset="2"/>
              </a:rPr>
              <a:t> </a:t>
            </a:r>
            <a:r>
              <a:rPr lang="en-US" sz="2000" dirty="0" smtClean="0">
                <a:latin typeface="Calibri" pitchFamily="34" charset="0"/>
              </a:rPr>
              <a:t>industry uncertainties, declining policy support, international financial crisis and barriers to trade</a:t>
            </a:r>
          </a:p>
          <a:p>
            <a:pPr marL="177800" indent="-177800">
              <a:lnSpc>
                <a:spcPts val="2000"/>
              </a:lnSpc>
              <a:spcBef>
                <a:spcPct val="20000"/>
              </a:spcBef>
              <a:spcAft>
                <a:spcPts val="600"/>
              </a:spcAft>
              <a:buClr>
                <a:srgbClr val="FF9900"/>
              </a:buClr>
              <a:buFont typeface="Wingdings" pitchFamily="2" charset="2"/>
              <a:buChar char="§"/>
              <a:defRPr/>
            </a:pPr>
            <a:r>
              <a:rPr lang="en-US" sz="2000" dirty="0" smtClean="0">
                <a:latin typeface="Calibri" pitchFamily="34" charset="0"/>
              </a:rPr>
              <a:t>Trends:</a:t>
            </a:r>
          </a:p>
          <a:p>
            <a:pPr marL="635000" lvl="1" indent="-177800">
              <a:lnSpc>
                <a:spcPts val="2000"/>
              </a:lnSpc>
              <a:spcBef>
                <a:spcPts val="400"/>
              </a:spcBef>
              <a:spcAft>
                <a:spcPts val="400"/>
              </a:spcAft>
              <a:buClr>
                <a:srgbClr val="FF9900"/>
              </a:buClr>
              <a:buFont typeface="Wingdings" pitchFamily="2" charset="2"/>
              <a:buChar char="§"/>
              <a:defRPr/>
            </a:pPr>
            <a:r>
              <a:rPr lang="en-US" sz="2000" b="1" dirty="0" smtClean="0">
                <a:latin typeface="Calibri" pitchFamily="34" charset="0"/>
              </a:rPr>
              <a:t>Diversification in to new markets</a:t>
            </a:r>
          </a:p>
          <a:p>
            <a:pPr marL="635000" lvl="1" indent="-177800">
              <a:lnSpc>
                <a:spcPts val="2000"/>
              </a:lnSpc>
              <a:spcBef>
                <a:spcPts val="400"/>
              </a:spcBef>
              <a:spcAft>
                <a:spcPts val="400"/>
              </a:spcAft>
              <a:buClr>
                <a:srgbClr val="FF9900"/>
              </a:buClr>
              <a:buFont typeface="Wingdings" pitchFamily="2" charset="2"/>
              <a:buChar char="§"/>
              <a:defRPr/>
            </a:pPr>
            <a:r>
              <a:rPr lang="en-US" sz="2000" b="1" dirty="0" smtClean="0">
                <a:latin typeface="Calibri" pitchFamily="34" charset="0"/>
              </a:rPr>
              <a:t>Industry consolidation</a:t>
            </a:r>
            <a:endParaRPr lang="en-US" sz="2000" dirty="0" smtClean="0">
              <a:latin typeface="Calibri" pitchFamily="34" charset="0"/>
            </a:endParaRPr>
          </a:p>
          <a:p>
            <a:pPr marL="635000" lvl="1" indent="-177800">
              <a:lnSpc>
                <a:spcPts val="2000"/>
              </a:lnSpc>
              <a:spcBef>
                <a:spcPts val="400"/>
              </a:spcBef>
              <a:spcAft>
                <a:spcPts val="400"/>
              </a:spcAft>
              <a:buClr>
                <a:srgbClr val="FF9900"/>
              </a:buClr>
              <a:buFont typeface="Wingdings" pitchFamily="2" charset="2"/>
              <a:buChar char="§"/>
              <a:defRPr/>
            </a:pPr>
            <a:r>
              <a:rPr lang="en-US" sz="2000" dirty="0" smtClean="0">
                <a:latin typeface="Calibri" pitchFamily="34" charset="0"/>
                <a:sym typeface="Wingdings" pitchFamily="2" charset="2"/>
              </a:rPr>
              <a:t>Emergence of increasingly </a:t>
            </a:r>
            <a:r>
              <a:rPr lang="en-US" sz="2000" b="1" dirty="0" smtClean="0">
                <a:latin typeface="Calibri" pitchFamily="34" charset="0"/>
                <a:sym typeface="Wingdings" pitchFamily="2" charset="2"/>
              </a:rPr>
              <a:t>vertically integrated supply chains</a:t>
            </a:r>
          </a:p>
          <a:p>
            <a:pPr marL="635000" lvl="1" indent="-177800">
              <a:lnSpc>
                <a:spcPts val="2000"/>
              </a:lnSpc>
              <a:spcBef>
                <a:spcPts val="400"/>
              </a:spcBef>
              <a:spcAft>
                <a:spcPts val="600"/>
              </a:spcAft>
              <a:buClr>
                <a:srgbClr val="FF9900"/>
              </a:buClr>
              <a:buFont typeface="Wingdings" pitchFamily="2" charset="2"/>
              <a:buChar char="§"/>
              <a:defRPr/>
            </a:pPr>
            <a:r>
              <a:rPr lang="en-US" sz="2000" b="1" dirty="0" smtClean="0">
                <a:latin typeface="Calibri" pitchFamily="34" charset="0"/>
                <a:sym typeface="Wingdings" pitchFamily="2" charset="2"/>
              </a:rPr>
              <a:t>Manufacturers expanding into project development</a:t>
            </a:r>
          </a:p>
          <a:p>
            <a:pPr marL="635000" lvl="1" indent="-177800">
              <a:lnSpc>
                <a:spcPts val="2000"/>
              </a:lnSpc>
              <a:spcBef>
                <a:spcPts val="400"/>
              </a:spcBef>
              <a:spcAft>
                <a:spcPts val="600"/>
              </a:spcAft>
              <a:buClr>
                <a:srgbClr val="FF9900"/>
              </a:buClr>
              <a:defRPr/>
            </a:pPr>
            <a:endParaRPr lang="en-US" sz="2000" b="1" dirty="0" smtClean="0">
              <a:latin typeface="Calibri" pitchFamily="34" charset="0"/>
              <a:sym typeface="Wingdings" pitchFamily="2" charset="2"/>
            </a:endParaRPr>
          </a:p>
          <a:p>
            <a:pPr marL="177800" indent="-177800">
              <a:lnSpc>
                <a:spcPts val="2000"/>
              </a:lnSpc>
              <a:spcBef>
                <a:spcPct val="20000"/>
              </a:spcBef>
              <a:spcAft>
                <a:spcPts val="600"/>
              </a:spcAft>
              <a:buClr>
                <a:srgbClr val="FF9900"/>
              </a:buClr>
              <a:buFont typeface="Wingdings" pitchFamily="2" charset="2"/>
              <a:buChar char="§"/>
              <a:defRPr/>
            </a:pPr>
            <a:r>
              <a:rPr lang="en-US" sz="2000" b="1" dirty="0" smtClean="0">
                <a:latin typeface="Calibri" pitchFamily="34" charset="0"/>
              </a:rPr>
              <a:t>Worldwide jobs </a:t>
            </a:r>
            <a:r>
              <a:rPr lang="en-US" sz="2000" dirty="0" smtClean="0">
                <a:latin typeface="Calibri" pitchFamily="34" charset="0"/>
              </a:rPr>
              <a:t>in renewable energy industries exceeded </a:t>
            </a:r>
            <a:r>
              <a:rPr lang="en-US" sz="2000" b="1" dirty="0" smtClean="0">
                <a:latin typeface="Calibri" pitchFamily="34" charset="0"/>
              </a:rPr>
              <a:t>5 million </a:t>
            </a:r>
            <a:r>
              <a:rPr lang="en-US" sz="2000" dirty="0" smtClean="0">
                <a:latin typeface="Calibri" pitchFamily="34" charset="0"/>
              </a:rPr>
              <a:t>in 2011; clustered primarily in </a:t>
            </a:r>
            <a:r>
              <a:rPr lang="en-US" sz="2000" dirty="0" err="1" smtClean="0">
                <a:latin typeface="Calibri" pitchFamily="34" charset="0"/>
              </a:rPr>
              <a:t>bioenergy</a:t>
            </a:r>
            <a:r>
              <a:rPr lang="en-US" sz="2000" dirty="0" smtClean="0">
                <a:latin typeface="Calibri" pitchFamily="34" charset="0"/>
              </a:rPr>
              <a:t> and solar hot water industries.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11</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2445" y="0"/>
            <a:ext cx="9139110" cy="6858000"/>
          </a:xfrm>
          <a:prstGeom prst="rect">
            <a:avLst/>
          </a:prstGeom>
        </p:spPr>
      </p:pic>
      <p:sp>
        <p:nvSpPr>
          <p:cNvPr id="12" name="ZoneTexte 6"/>
          <p:cNvSpPr txBox="1"/>
          <p:nvPr/>
        </p:nvSpPr>
        <p:spPr>
          <a:xfrm>
            <a:off x="179512" y="573832"/>
            <a:ext cx="8354888" cy="954107"/>
          </a:xfrm>
          <a:prstGeom prst="rect">
            <a:avLst/>
          </a:prstGeom>
          <a:noFill/>
        </p:spPr>
        <p:txBody>
          <a:bodyPr wrap="square" rtlCol="0">
            <a:spAutoFit/>
          </a:bodyPr>
          <a:lstStyle/>
          <a:p>
            <a:r>
              <a:rPr lang="en-US" sz="2800" b="1" dirty="0" smtClean="0">
                <a:ln w="1905"/>
                <a:solidFill>
                  <a:srgbClr val="17375E"/>
                </a:solidFill>
                <a:latin typeface="+mj-lt"/>
              </a:rPr>
              <a:t>Investment Flows</a:t>
            </a:r>
          </a:p>
          <a:p>
            <a:endParaRPr lang="en-US" sz="2800" b="1" dirty="0" smtClean="0">
              <a:ln w="1905"/>
              <a:solidFill>
                <a:srgbClr val="17375E"/>
              </a:solidFill>
              <a:latin typeface="+mj-lt"/>
            </a:endParaRPr>
          </a:p>
        </p:txBody>
      </p:sp>
      <p:sp>
        <p:nvSpPr>
          <p:cNvPr id="13" name="Rectangle 1"/>
          <p:cNvSpPr>
            <a:spLocks noChangeArrowheads="1"/>
          </p:cNvSpPr>
          <p:nvPr/>
        </p:nvSpPr>
        <p:spPr bwMode="auto">
          <a:xfrm>
            <a:off x="4419600" y="1295400"/>
            <a:ext cx="42672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indent="-177800">
              <a:spcBef>
                <a:spcPct val="20000"/>
              </a:spcBef>
              <a:spcAft>
                <a:spcPts val="600"/>
              </a:spcAft>
              <a:buClr>
                <a:srgbClr val="FF9900"/>
              </a:buClr>
              <a:buFont typeface="Wingdings" pitchFamily="2" charset="2"/>
              <a:buChar char="§"/>
              <a:defRPr/>
            </a:pPr>
            <a:r>
              <a:rPr lang="en-US" b="0" dirty="0" smtClean="0">
                <a:latin typeface="Calibri" pitchFamily="34" charset="0"/>
              </a:rPr>
              <a:t>Total global investment in RE jumped in 2011to a record of $257 billion , up 17%  from 2010 </a:t>
            </a:r>
            <a:endParaRPr lang="en-US" b="0" dirty="0" smtClean="0">
              <a:solidFill>
                <a:srgbClr val="FF0000"/>
              </a:solidFill>
              <a:latin typeface="Calibri" pitchFamily="34" charset="0"/>
            </a:endParaRPr>
          </a:p>
          <a:p>
            <a:pPr marL="177800" indent="-177800">
              <a:spcBef>
                <a:spcPct val="20000"/>
              </a:spcBef>
              <a:spcAft>
                <a:spcPts val="600"/>
              </a:spcAft>
              <a:buClr>
                <a:srgbClr val="FF9900"/>
              </a:buClr>
              <a:buFont typeface="Wingdings" pitchFamily="2" charset="2"/>
              <a:buChar char="§"/>
              <a:defRPr/>
            </a:pPr>
            <a:r>
              <a:rPr lang="en-US" b="0" dirty="0" smtClean="0">
                <a:latin typeface="Calibri" pitchFamily="34" charset="0"/>
              </a:rPr>
              <a:t>This is 6 times the level of investment in 2004 and 94%  more than the total investment in RE in 2007</a:t>
            </a:r>
          </a:p>
          <a:p>
            <a:pPr marL="177800" indent="-177800">
              <a:spcBef>
                <a:spcPct val="20000"/>
              </a:spcBef>
              <a:spcAft>
                <a:spcPts val="0"/>
              </a:spcAft>
              <a:buClr>
                <a:srgbClr val="FF9900"/>
              </a:buClr>
              <a:buFont typeface="Wingdings" pitchFamily="2" charset="2"/>
              <a:buChar char="§"/>
              <a:defRPr/>
            </a:pPr>
            <a:r>
              <a:rPr lang="en-US" b="0" dirty="0" smtClean="0">
                <a:latin typeface="Calibri" pitchFamily="34" charset="0"/>
              </a:rPr>
              <a:t>Total investment exceeds</a:t>
            </a:r>
          </a:p>
          <a:p>
            <a:pPr marL="635000" lvl="1" indent="-177800">
              <a:spcBef>
                <a:spcPct val="20000"/>
              </a:spcBef>
              <a:spcAft>
                <a:spcPts val="0"/>
              </a:spcAft>
              <a:buClr>
                <a:srgbClr val="FF9900"/>
              </a:buClr>
              <a:buFont typeface="Wingdings" pitchFamily="2" charset="2"/>
              <a:buChar char="§"/>
              <a:defRPr/>
            </a:pPr>
            <a:r>
              <a:rPr lang="en-US" b="0" dirty="0" smtClean="0">
                <a:latin typeface="Calibri" pitchFamily="34" charset="0"/>
              </a:rPr>
              <a:t>$267 billion including estimated $10 billion  (unreported) invested in solar hot water</a:t>
            </a:r>
          </a:p>
          <a:p>
            <a:pPr marL="635000" lvl="1" indent="-177800">
              <a:spcBef>
                <a:spcPct val="20000"/>
              </a:spcBef>
              <a:spcAft>
                <a:spcPts val="0"/>
              </a:spcAft>
              <a:buClr>
                <a:srgbClr val="FF9900"/>
              </a:buClr>
              <a:buFont typeface="Wingdings" pitchFamily="2" charset="2"/>
              <a:buChar char="§"/>
              <a:defRPr/>
            </a:pPr>
            <a:r>
              <a:rPr lang="en-US" b="0" dirty="0" smtClean="0">
                <a:latin typeface="Calibri" pitchFamily="34" charset="0"/>
              </a:rPr>
              <a:t>~$282 billion including the $25 billion invested in large hydropower (&gt;50 MW)</a:t>
            </a:r>
          </a:p>
          <a:p>
            <a:pPr marL="177800" indent="-177800">
              <a:spcBef>
                <a:spcPct val="20000"/>
              </a:spcBef>
              <a:spcAft>
                <a:spcPts val="600"/>
              </a:spcAft>
              <a:buClr>
                <a:srgbClr val="FF9900"/>
              </a:buClr>
              <a:buFont typeface="Wingdings" pitchFamily="2" charset="2"/>
              <a:buChar char="§"/>
              <a:defRPr/>
            </a:pPr>
            <a:r>
              <a:rPr lang="en-US" b="0" dirty="0" smtClean="0">
                <a:latin typeface="Calibri" pitchFamily="34" charset="0"/>
              </a:rPr>
              <a:t>Despite the rise in investment, the rate of growth of investment was below the 37%  rise in investment from 2009 to 2010.</a:t>
            </a:r>
          </a:p>
        </p:txBody>
      </p:sp>
      <p:sp>
        <p:nvSpPr>
          <p:cNvPr id="14" name="TextBox 13"/>
          <p:cNvSpPr txBox="1"/>
          <p:nvPr/>
        </p:nvSpPr>
        <p:spPr>
          <a:xfrm>
            <a:off x="152400" y="5715000"/>
            <a:ext cx="4343400" cy="461665"/>
          </a:xfrm>
          <a:prstGeom prst="rect">
            <a:avLst/>
          </a:prstGeom>
          <a:noFill/>
        </p:spPr>
        <p:txBody>
          <a:bodyPr wrap="square" rtlCol="0">
            <a:spAutoFit/>
          </a:bodyPr>
          <a:lstStyle/>
          <a:p>
            <a:pPr>
              <a:spcAft>
                <a:spcPts val="1800"/>
              </a:spcAft>
              <a:buClr>
                <a:srgbClr val="FF6600"/>
              </a:buClr>
            </a:pPr>
            <a:r>
              <a:rPr lang="de-AT" sz="1200" dirty="0" smtClean="0">
                <a:solidFill>
                  <a:schemeClr val="tx1">
                    <a:lumMod val="75000"/>
                    <a:lumOff val="25000"/>
                  </a:schemeClr>
                </a:solidFill>
                <a:latin typeface="Calibri" pitchFamily="34" charset="0"/>
              </a:rPr>
              <a:t>Source: UNEP/Bloomberg: Global Trends in Renewable Energy Investment 2011</a:t>
            </a:r>
            <a:endParaRPr lang="en-US" sz="1200" dirty="0" smtClean="0">
              <a:solidFill>
                <a:schemeClr val="tx1">
                  <a:lumMod val="75000"/>
                  <a:lumOff val="25000"/>
                </a:schemeClr>
              </a:solidFill>
              <a:latin typeface="Calibri" pitchFamily="34" charset="0"/>
            </a:endParaRPr>
          </a:p>
        </p:txBody>
      </p:sp>
      <p:pic>
        <p:nvPicPr>
          <p:cNvPr id="15" name="Picture 2"/>
          <p:cNvPicPr>
            <a:picLocks noChangeAspect="1" noChangeArrowheads="1"/>
          </p:cNvPicPr>
          <p:nvPr/>
        </p:nvPicPr>
        <p:blipFill>
          <a:blip r:embed="rId3" cstate="print"/>
          <a:srcRect/>
          <a:stretch>
            <a:fillRect/>
          </a:stretch>
        </p:blipFill>
        <p:spPr bwMode="auto">
          <a:xfrm>
            <a:off x="76200" y="1295400"/>
            <a:ext cx="4318611" cy="4191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12</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2445" y="0"/>
            <a:ext cx="9139110" cy="6858000"/>
          </a:xfrm>
          <a:prstGeom prst="rect">
            <a:avLst/>
          </a:prstGeom>
        </p:spPr>
      </p:pic>
      <p:sp>
        <p:nvSpPr>
          <p:cNvPr id="12" name="ZoneTexte 6"/>
          <p:cNvSpPr txBox="1"/>
          <p:nvPr/>
        </p:nvSpPr>
        <p:spPr>
          <a:xfrm>
            <a:off x="228600" y="533400"/>
            <a:ext cx="8354888" cy="523220"/>
          </a:xfrm>
          <a:prstGeom prst="rect">
            <a:avLst/>
          </a:prstGeom>
          <a:noFill/>
        </p:spPr>
        <p:txBody>
          <a:bodyPr wrap="square" rtlCol="0">
            <a:spAutoFit/>
          </a:bodyPr>
          <a:lstStyle/>
          <a:p>
            <a:r>
              <a:rPr lang="en-US" sz="2800" b="1" dirty="0" smtClean="0">
                <a:ln w="1905"/>
                <a:solidFill>
                  <a:srgbClr val="17375E"/>
                </a:solidFill>
                <a:latin typeface="+mj-lt"/>
              </a:rPr>
              <a:t>Policy Landscape</a:t>
            </a:r>
          </a:p>
        </p:txBody>
      </p:sp>
      <p:sp>
        <p:nvSpPr>
          <p:cNvPr id="13" name="Rectangle 1"/>
          <p:cNvSpPr>
            <a:spLocks noChangeArrowheads="1"/>
          </p:cNvSpPr>
          <p:nvPr/>
        </p:nvSpPr>
        <p:spPr bwMode="auto">
          <a:xfrm>
            <a:off x="5410200" y="1219200"/>
            <a:ext cx="3200400" cy="51244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indent="-177800">
              <a:spcBef>
                <a:spcPct val="20000"/>
              </a:spcBef>
              <a:spcAft>
                <a:spcPts val="600"/>
              </a:spcAft>
              <a:buClr>
                <a:srgbClr val="FF9900"/>
              </a:buClr>
              <a:buFont typeface="Wingdings" pitchFamily="2" charset="2"/>
              <a:buChar char="§"/>
              <a:defRPr/>
            </a:pPr>
            <a:r>
              <a:rPr lang="en-US" sz="2000" dirty="0" smtClean="0"/>
              <a:t>Targets in at least </a:t>
            </a:r>
            <a:r>
              <a:rPr lang="en-US" sz="2000" b="1" dirty="0" smtClean="0"/>
              <a:t>118 countries </a:t>
            </a:r>
            <a:r>
              <a:rPr lang="en-US" sz="2000" dirty="0" smtClean="0"/>
              <a:t>up from the 96 reported in previous year; </a:t>
            </a:r>
            <a:r>
              <a:rPr lang="en-US" sz="2000" b="1" dirty="0" smtClean="0"/>
              <a:t>more than half are developing countries</a:t>
            </a:r>
            <a:r>
              <a:rPr lang="en-US" sz="2000" dirty="0" smtClean="0"/>
              <a:t>.</a:t>
            </a:r>
          </a:p>
          <a:p>
            <a:pPr marL="177800" indent="-177800">
              <a:spcBef>
                <a:spcPct val="20000"/>
              </a:spcBef>
              <a:spcAft>
                <a:spcPts val="600"/>
              </a:spcAft>
              <a:buClr>
                <a:srgbClr val="FF9900"/>
              </a:buClr>
              <a:buFont typeface="Wingdings" pitchFamily="2" charset="2"/>
              <a:buChar char="§"/>
              <a:defRPr/>
            </a:pPr>
            <a:r>
              <a:rPr lang="en-US" sz="2000" dirty="0" smtClean="0"/>
              <a:t>Some setbacks resulting from a lack of long-term policy certainty and stability in many countries</a:t>
            </a:r>
          </a:p>
          <a:p>
            <a:pPr marL="177800" marR="0" indent="-177800" algn="l" defTabSz="914400" rtl="0" eaLnBrk="1" fontAlgn="auto" latinLnBrk="0" hangingPunct="1">
              <a:lnSpc>
                <a:spcPct val="100000"/>
              </a:lnSpc>
              <a:spcBef>
                <a:spcPct val="20000"/>
              </a:spcBef>
              <a:spcAft>
                <a:spcPts val="600"/>
              </a:spcAft>
              <a:buClr>
                <a:srgbClr val="FF9900"/>
              </a:buClr>
              <a:buSzTx/>
              <a:buFont typeface="Wingdings" pitchFamily="2" charset="2"/>
              <a:buChar char="§"/>
              <a:tabLst/>
              <a:defRPr/>
            </a:pPr>
            <a:r>
              <a:rPr lang="en-US" sz="2000" dirty="0" smtClean="0">
                <a:latin typeface="Calibri" pitchFamily="34" charset="0"/>
              </a:rPr>
              <a:t>GSR2012 portrays efforts in systematic linking of energy efficiency and renewable energy in the policy arena.</a:t>
            </a:r>
            <a:endParaRPr lang="en-US" sz="2000" dirty="0" smtClean="0"/>
          </a:p>
          <a:p>
            <a:pPr marL="177800" indent="-177800">
              <a:spcBef>
                <a:spcPct val="20000"/>
              </a:spcBef>
              <a:spcAft>
                <a:spcPts val="600"/>
              </a:spcAft>
              <a:buClr>
                <a:srgbClr val="FF9900"/>
              </a:buClr>
              <a:buFont typeface="Wingdings" pitchFamily="2" charset="2"/>
              <a:buChar char="§"/>
              <a:defRPr/>
            </a:pPr>
            <a:endParaRPr lang="en-US" sz="2000" dirty="0" smtClean="0"/>
          </a:p>
        </p:txBody>
      </p:sp>
      <p:pic>
        <p:nvPicPr>
          <p:cNvPr id="14" name="Picture 2"/>
          <p:cNvPicPr>
            <a:picLocks noChangeAspect="1" noChangeArrowheads="1"/>
          </p:cNvPicPr>
          <p:nvPr/>
        </p:nvPicPr>
        <p:blipFill>
          <a:blip r:embed="rId3" cstate="print"/>
          <a:srcRect/>
          <a:stretch>
            <a:fillRect/>
          </a:stretch>
        </p:blipFill>
        <p:spPr bwMode="auto">
          <a:xfrm>
            <a:off x="152400" y="1295400"/>
            <a:ext cx="5167830" cy="4953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13</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2445" y="0"/>
            <a:ext cx="9139110" cy="6858000"/>
          </a:xfrm>
          <a:prstGeom prst="rect">
            <a:avLst/>
          </a:prstGeom>
        </p:spPr>
      </p:pic>
      <p:sp>
        <p:nvSpPr>
          <p:cNvPr id="12" name="ZoneTexte 6"/>
          <p:cNvSpPr txBox="1"/>
          <p:nvPr/>
        </p:nvSpPr>
        <p:spPr>
          <a:xfrm>
            <a:off x="152400" y="533400"/>
            <a:ext cx="8354888" cy="523220"/>
          </a:xfrm>
          <a:prstGeom prst="rect">
            <a:avLst/>
          </a:prstGeom>
          <a:noFill/>
        </p:spPr>
        <p:txBody>
          <a:bodyPr wrap="square" rtlCol="0">
            <a:spAutoFit/>
          </a:bodyPr>
          <a:lstStyle/>
          <a:p>
            <a:r>
              <a:rPr lang="en-US" sz="2800" b="1" dirty="0" smtClean="0">
                <a:ln w="1905"/>
                <a:solidFill>
                  <a:srgbClr val="17375E"/>
                </a:solidFill>
              </a:rPr>
              <a:t>Policy Landscape</a:t>
            </a:r>
          </a:p>
        </p:txBody>
      </p:sp>
      <p:sp>
        <p:nvSpPr>
          <p:cNvPr id="13" name="Rectangle 12"/>
          <p:cNvSpPr/>
          <p:nvPr/>
        </p:nvSpPr>
        <p:spPr>
          <a:xfrm>
            <a:off x="0" y="1524000"/>
            <a:ext cx="4800600" cy="4678204"/>
          </a:xfrm>
          <a:prstGeom prst="rect">
            <a:avLst/>
          </a:prstGeom>
        </p:spPr>
        <p:txBody>
          <a:bodyPr wrap="square">
            <a:spAutoFit/>
          </a:bodyPr>
          <a:lstStyle/>
          <a:p>
            <a:pPr marL="177800" indent="-177800">
              <a:spcBef>
                <a:spcPct val="20000"/>
              </a:spcBef>
              <a:spcAft>
                <a:spcPts val="600"/>
              </a:spcAft>
              <a:buClr>
                <a:srgbClr val="FF9900"/>
              </a:buClr>
              <a:buFont typeface="Wingdings" pitchFamily="2" charset="2"/>
              <a:buChar char="§"/>
              <a:defRPr/>
            </a:pPr>
            <a:r>
              <a:rPr lang="en-US" sz="2000" dirty="0" smtClean="0">
                <a:latin typeface="Calibri" pitchFamily="34" charset="0"/>
              </a:rPr>
              <a:t>Renewable power generation policies remain the most common type of support policy; Feed-in-tariffs (FIT) and renewable portfolio standards (RPS) are the most commonly instruments. FIT policies were in place in at least 65 countries and 27 states worldwide by early 2012.</a:t>
            </a:r>
          </a:p>
          <a:p>
            <a:pPr marL="177800" indent="-177800">
              <a:spcBef>
                <a:spcPct val="20000"/>
              </a:spcBef>
              <a:spcAft>
                <a:spcPts val="600"/>
              </a:spcAft>
              <a:buClr>
                <a:srgbClr val="FF9900"/>
              </a:buClr>
              <a:buFont typeface="Wingdings" pitchFamily="2" charset="2"/>
              <a:buChar char="§"/>
              <a:defRPr/>
            </a:pPr>
            <a:r>
              <a:rPr lang="en-US" sz="2000" dirty="0" smtClean="0">
                <a:latin typeface="Calibri" pitchFamily="34" charset="0"/>
              </a:rPr>
              <a:t>Policies to promote renewable heating and cooling expanded.</a:t>
            </a:r>
          </a:p>
          <a:p>
            <a:pPr marL="177800" indent="-177800">
              <a:spcBef>
                <a:spcPct val="20000"/>
              </a:spcBef>
              <a:spcAft>
                <a:spcPts val="600"/>
              </a:spcAft>
              <a:buClr>
                <a:srgbClr val="FF9900"/>
              </a:buClr>
              <a:buFont typeface="Wingdings" pitchFamily="2" charset="2"/>
              <a:buChar char="§"/>
              <a:defRPr/>
            </a:pPr>
            <a:r>
              <a:rPr lang="en-US" sz="2000" dirty="0" smtClean="0">
                <a:latin typeface="Calibri" pitchFamily="34" charset="0"/>
              </a:rPr>
              <a:t>Almost two-thirds of the world’s largest cities had adopted climate change action plans by the end of 2011, with more than half of them planning to increase their uptake of renewable energy.</a:t>
            </a:r>
          </a:p>
        </p:txBody>
      </p:sp>
      <p:pic>
        <p:nvPicPr>
          <p:cNvPr id="14" name="Picture 2"/>
          <p:cNvPicPr>
            <a:picLocks noChangeAspect="1" noChangeArrowheads="1"/>
          </p:cNvPicPr>
          <p:nvPr/>
        </p:nvPicPr>
        <p:blipFill>
          <a:blip r:embed="rId3" cstate="print"/>
          <a:srcRect/>
          <a:stretch>
            <a:fillRect/>
          </a:stretch>
        </p:blipFill>
        <p:spPr bwMode="auto">
          <a:xfrm>
            <a:off x="4800600" y="1676400"/>
            <a:ext cx="3849954" cy="325010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14</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2445" y="0"/>
            <a:ext cx="9139110" cy="6858000"/>
          </a:xfrm>
          <a:prstGeom prst="rect">
            <a:avLst/>
          </a:prstGeom>
        </p:spPr>
      </p:pic>
      <p:sp>
        <p:nvSpPr>
          <p:cNvPr id="12" name="Rectangle 1"/>
          <p:cNvSpPr>
            <a:spLocks noChangeArrowheads="1"/>
          </p:cNvSpPr>
          <p:nvPr/>
        </p:nvSpPr>
        <p:spPr bwMode="auto">
          <a:xfrm>
            <a:off x="152400" y="1652240"/>
            <a:ext cx="8583488" cy="4534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indent="-177800">
              <a:lnSpc>
                <a:spcPts val="2000"/>
              </a:lnSpc>
              <a:spcBef>
                <a:spcPct val="20000"/>
              </a:spcBef>
              <a:spcAft>
                <a:spcPts val="600"/>
              </a:spcAft>
              <a:buClr>
                <a:srgbClr val="FF9900"/>
              </a:buClr>
              <a:buFont typeface="Wingdings" pitchFamily="2" charset="2"/>
              <a:buChar char="§"/>
              <a:defRPr/>
            </a:pPr>
            <a:r>
              <a:rPr lang="en-US" sz="2000" dirty="0" smtClean="0">
                <a:latin typeface="Calibri" pitchFamily="34" charset="0"/>
              </a:rPr>
              <a:t>1.3 billion people lacked access to energy in rural areas in 2011. </a:t>
            </a:r>
          </a:p>
          <a:p>
            <a:pPr marL="177800" indent="-177800">
              <a:lnSpc>
                <a:spcPts val="2000"/>
              </a:lnSpc>
              <a:spcBef>
                <a:spcPct val="20000"/>
              </a:spcBef>
              <a:spcAft>
                <a:spcPts val="600"/>
              </a:spcAft>
              <a:buClr>
                <a:srgbClr val="FF9900"/>
              </a:buClr>
              <a:buFont typeface="Wingdings" pitchFamily="2" charset="2"/>
              <a:buChar char="§"/>
              <a:defRPr/>
            </a:pPr>
            <a:r>
              <a:rPr lang="en-US" sz="2000" dirty="0" smtClean="0">
                <a:latin typeface="Calibri" pitchFamily="34" charset="0"/>
              </a:rPr>
              <a:t>2.6 billion people still employed traditional </a:t>
            </a:r>
            <a:r>
              <a:rPr lang="en-US" sz="2000" dirty="0" err="1" smtClean="0">
                <a:latin typeface="Calibri" pitchFamily="34" charset="0"/>
              </a:rPr>
              <a:t>cookstoves</a:t>
            </a:r>
            <a:r>
              <a:rPr lang="en-US" sz="2000" dirty="0" smtClean="0">
                <a:latin typeface="Calibri" pitchFamily="34" charset="0"/>
              </a:rPr>
              <a:t> and open fires for heating and cooking in 2011</a:t>
            </a:r>
          </a:p>
          <a:p>
            <a:pPr marL="177800" indent="-177800">
              <a:lnSpc>
                <a:spcPts val="2000"/>
              </a:lnSpc>
              <a:spcBef>
                <a:spcPct val="20000"/>
              </a:spcBef>
              <a:spcAft>
                <a:spcPts val="600"/>
              </a:spcAft>
              <a:buClr>
                <a:srgbClr val="FF9900"/>
              </a:buClr>
              <a:buFont typeface="Wingdings" pitchFamily="2" charset="2"/>
              <a:buChar char="§"/>
              <a:defRPr/>
            </a:pPr>
            <a:r>
              <a:rPr lang="en-US" sz="2000" dirty="0" smtClean="0">
                <a:latin typeface="Calibri" pitchFamily="34" charset="0"/>
              </a:rPr>
              <a:t>UN Secretary General’s goal: Global action to achieve universal access to modern energy services by 2030</a:t>
            </a:r>
          </a:p>
          <a:p>
            <a:pPr marL="177800" indent="-177800">
              <a:lnSpc>
                <a:spcPts val="2000"/>
              </a:lnSpc>
              <a:spcBef>
                <a:spcPct val="20000"/>
              </a:spcBef>
              <a:spcAft>
                <a:spcPts val="600"/>
              </a:spcAft>
              <a:buClr>
                <a:srgbClr val="FF9900"/>
              </a:buClr>
              <a:buFont typeface="Wingdings" pitchFamily="2" charset="2"/>
              <a:buChar char="§"/>
              <a:defRPr/>
            </a:pPr>
            <a:r>
              <a:rPr lang="en-US" sz="2000" dirty="0" smtClean="0">
                <a:latin typeface="Calibri" pitchFamily="34" charset="0"/>
              </a:rPr>
              <a:t>Large numbers of actors and </a:t>
            </a:r>
            <a:r>
              <a:rPr lang="en-US" sz="2000" dirty="0" err="1" smtClean="0">
                <a:latin typeface="Calibri" pitchFamily="34" charset="0"/>
              </a:rPr>
              <a:t>programmes</a:t>
            </a:r>
            <a:r>
              <a:rPr lang="en-US" sz="2000" dirty="0" smtClean="0">
                <a:latin typeface="Calibri" pitchFamily="34" charset="0"/>
              </a:rPr>
              <a:t>, with limited coordination, makes impact assessment and data collection in the region a big challenge</a:t>
            </a:r>
          </a:p>
          <a:p>
            <a:pPr marL="177800" indent="-177800">
              <a:lnSpc>
                <a:spcPts val="2000"/>
              </a:lnSpc>
              <a:spcBef>
                <a:spcPct val="20000"/>
              </a:spcBef>
              <a:spcAft>
                <a:spcPts val="600"/>
              </a:spcAft>
              <a:buClr>
                <a:srgbClr val="FF9900"/>
              </a:buClr>
              <a:buFont typeface="Wingdings" pitchFamily="2" charset="2"/>
              <a:buChar char="§"/>
              <a:defRPr/>
            </a:pPr>
            <a:r>
              <a:rPr lang="en-US" sz="2000" dirty="0" smtClean="0">
                <a:latin typeface="Calibri" pitchFamily="34" charset="0"/>
              </a:rPr>
              <a:t>Lower prices of renewable energy technology is allowing manufacturers to diversify into emerging markets</a:t>
            </a:r>
          </a:p>
          <a:p>
            <a:pPr marL="177800" indent="-177800">
              <a:lnSpc>
                <a:spcPts val="2000"/>
              </a:lnSpc>
              <a:spcBef>
                <a:spcPct val="20000"/>
              </a:spcBef>
              <a:spcAft>
                <a:spcPts val="600"/>
              </a:spcAft>
              <a:buClr>
                <a:srgbClr val="FF9900"/>
              </a:buClr>
              <a:buFont typeface="Wingdings" pitchFamily="2" charset="2"/>
              <a:buChar char="§"/>
              <a:defRPr/>
            </a:pPr>
            <a:r>
              <a:rPr lang="en-US" sz="2000" dirty="0" smtClean="0">
                <a:latin typeface="Calibri" pitchFamily="34" charset="0"/>
              </a:rPr>
              <a:t>Financial models in rural energy include:</a:t>
            </a:r>
          </a:p>
          <a:p>
            <a:pPr marL="635000" lvl="1" indent="-177800">
              <a:lnSpc>
                <a:spcPts val="2000"/>
              </a:lnSpc>
              <a:spcBef>
                <a:spcPct val="20000"/>
              </a:spcBef>
              <a:spcAft>
                <a:spcPts val="600"/>
              </a:spcAft>
              <a:buClr>
                <a:srgbClr val="FF9900"/>
              </a:buClr>
              <a:buFont typeface="Arial" pitchFamily="34" charset="0"/>
              <a:buChar char="•"/>
              <a:defRPr/>
            </a:pPr>
            <a:r>
              <a:rPr lang="en-US" sz="2000" dirty="0" smtClean="0">
                <a:latin typeface="Calibri" pitchFamily="34" charset="0"/>
              </a:rPr>
              <a:t>Small retail markets</a:t>
            </a:r>
          </a:p>
          <a:p>
            <a:pPr marL="635000" lvl="1" indent="-177800">
              <a:lnSpc>
                <a:spcPts val="2000"/>
              </a:lnSpc>
              <a:spcBef>
                <a:spcPct val="20000"/>
              </a:spcBef>
              <a:spcAft>
                <a:spcPts val="600"/>
              </a:spcAft>
              <a:buClr>
                <a:srgbClr val="FF9900"/>
              </a:buClr>
              <a:buFont typeface="Arial" pitchFamily="34" charset="0"/>
              <a:buChar char="•"/>
              <a:defRPr/>
            </a:pPr>
            <a:r>
              <a:rPr lang="en-US" sz="2000" dirty="0" smtClean="0">
                <a:latin typeface="Calibri" pitchFamily="34" charset="0"/>
              </a:rPr>
              <a:t>Public-Private micro financing initiatives</a:t>
            </a:r>
          </a:p>
          <a:p>
            <a:pPr marL="635000" lvl="1" indent="-177800">
              <a:lnSpc>
                <a:spcPts val="2000"/>
              </a:lnSpc>
              <a:spcBef>
                <a:spcPct val="20000"/>
              </a:spcBef>
              <a:spcAft>
                <a:spcPts val="600"/>
              </a:spcAft>
              <a:buClr>
                <a:srgbClr val="FF9900"/>
              </a:buClr>
              <a:buFont typeface="Arial" pitchFamily="34" charset="0"/>
              <a:buChar char="•"/>
              <a:defRPr/>
            </a:pPr>
            <a:r>
              <a:rPr lang="en-US" sz="2000" dirty="0" smtClean="0">
                <a:latin typeface="Calibri" pitchFamily="34" charset="0"/>
              </a:rPr>
              <a:t>National/multi stakeholder </a:t>
            </a:r>
            <a:r>
              <a:rPr lang="en-US" sz="2000" dirty="0" err="1" smtClean="0">
                <a:latin typeface="Calibri" pitchFamily="34" charset="0"/>
              </a:rPr>
              <a:t>programmes</a:t>
            </a:r>
            <a:endParaRPr lang="en-US" sz="2000" dirty="0" smtClean="0">
              <a:latin typeface="Calibri" pitchFamily="34" charset="0"/>
            </a:endParaRPr>
          </a:p>
        </p:txBody>
      </p:sp>
      <p:sp>
        <p:nvSpPr>
          <p:cNvPr id="13" name="ZoneTexte 6"/>
          <p:cNvSpPr txBox="1"/>
          <p:nvPr/>
        </p:nvSpPr>
        <p:spPr>
          <a:xfrm>
            <a:off x="152400" y="609600"/>
            <a:ext cx="8354888" cy="523220"/>
          </a:xfrm>
          <a:prstGeom prst="rect">
            <a:avLst/>
          </a:prstGeom>
          <a:noFill/>
        </p:spPr>
        <p:txBody>
          <a:bodyPr wrap="square" rtlCol="0">
            <a:spAutoFit/>
          </a:bodyPr>
          <a:lstStyle/>
          <a:p>
            <a:pPr>
              <a:spcAft>
                <a:spcPts val="1800"/>
              </a:spcAft>
              <a:buClr>
                <a:srgbClr val="FF6600"/>
              </a:buClr>
            </a:pPr>
            <a:r>
              <a:rPr lang="en-US" sz="2800" b="1" dirty="0" smtClean="0">
                <a:ln w="1905"/>
                <a:solidFill>
                  <a:srgbClr val="17375E"/>
                </a:solidFill>
              </a:rPr>
              <a:t>Energy</a:t>
            </a:r>
            <a:r>
              <a:rPr lang="en-US" sz="2800" b="1" dirty="0" smtClean="0">
                <a:latin typeface="Tahoma" pitchFamily="34" charset="0"/>
                <a:cs typeface="Tahoma" pitchFamily="34" charset="0"/>
              </a:rPr>
              <a:t> </a:t>
            </a:r>
            <a:r>
              <a:rPr lang="en-US" sz="2800" b="1" dirty="0" smtClean="0">
                <a:ln w="1905"/>
                <a:solidFill>
                  <a:srgbClr val="17375E"/>
                </a:solidFill>
              </a:rPr>
              <a:t>Access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15</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2445" y="0"/>
            <a:ext cx="9139110" cy="6858000"/>
          </a:xfrm>
          <a:prstGeom prst="rect">
            <a:avLst/>
          </a:prstGeom>
        </p:spPr>
      </p:pic>
      <p:sp>
        <p:nvSpPr>
          <p:cNvPr id="12" name="ZoneTexte 6"/>
          <p:cNvSpPr txBox="1"/>
          <p:nvPr/>
        </p:nvSpPr>
        <p:spPr>
          <a:xfrm>
            <a:off x="152400" y="609600"/>
            <a:ext cx="8354888" cy="523220"/>
          </a:xfrm>
          <a:prstGeom prst="rect">
            <a:avLst/>
          </a:prstGeom>
          <a:noFill/>
        </p:spPr>
        <p:txBody>
          <a:bodyPr wrap="square" rtlCol="0">
            <a:spAutoFit/>
          </a:bodyPr>
          <a:lstStyle/>
          <a:p>
            <a:pPr>
              <a:spcAft>
                <a:spcPts val="1800"/>
              </a:spcAft>
              <a:buClr>
                <a:srgbClr val="FF6600"/>
              </a:buClr>
            </a:pPr>
            <a:r>
              <a:rPr lang="en-US" sz="2800" b="1" dirty="0" smtClean="0">
                <a:ln w="1905"/>
                <a:solidFill>
                  <a:srgbClr val="17375E"/>
                </a:solidFill>
              </a:rPr>
              <a:t>Spread the Word</a:t>
            </a:r>
          </a:p>
        </p:txBody>
      </p:sp>
      <p:pic>
        <p:nvPicPr>
          <p:cNvPr id="13" name="Picture 2"/>
          <p:cNvPicPr>
            <a:picLocks noChangeAspect="1" noChangeArrowheads="1"/>
          </p:cNvPicPr>
          <p:nvPr/>
        </p:nvPicPr>
        <p:blipFill>
          <a:blip r:embed="rId3" cstate="print"/>
          <a:srcRect/>
          <a:stretch>
            <a:fillRect/>
          </a:stretch>
        </p:blipFill>
        <p:spPr bwMode="auto">
          <a:xfrm>
            <a:off x="152400" y="1371600"/>
            <a:ext cx="2472662" cy="350520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152400" y="4724400"/>
            <a:ext cx="2286000" cy="148389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2</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2445" y="0"/>
            <a:ext cx="9139110" cy="6858000"/>
          </a:xfrm>
          <a:prstGeom prst="rect">
            <a:avLst/>
          </a:prstGeom>
        </p:spPr>
      </p:pic>
      <p:sp>
        <p:nvSpPr>
          <p:cNvPr id="12" name="ZoneTexte 6"/>
          <p:cNvSpPr txBox="1"/>
          <p:nvPr/>
        </p:nvSpPr>
        <p:spPr>
          <a:xfrm>
            <a:off x="152400" y="609600"/>
            <a:ext cx="7344816" cy="738664"/>
          </a:xfrm>
          <a:prstGeom prst="rect">
            <a:avLst/>
          </a:prstGeom>
          <a:noFill/>
        </p:spPr>
        <p:txBody>
          <a:bodyPr wrap="square" rtlCol="0">
            <a:spAutoFit/>
          </a:bodyPr>
          <a:lstStyle/>
          <a:p>
            <a:r>
              <a:rPr lang="en-US" sz="2800" b="1" dirty="0" smtClean="0">
                <a:ln w="1905"/>
                <a:solidFill>
                  <a:srgbClr val="17375E"/>
                </a:solidFill>
                <a:latin typeface="+mj-lt"/>
              </a:rPr>
              <a:t>REN21 </a:t>
            </a:r>
            <a:r>
              <a:rPr lang="en-US" sz="2800" b="1" dirty="0" err="1" smtClean="0">
                <a:ln w="1905"/>
                <a:solidFill>
                  <a:srgbClr val="17375E"/>
                </a:solidFill>
                <a:latin typeface="+mj-lt"/>
              </a:rPr>
              <a:t>Renewables</a:t>
            </a:r>
            <a:r>
              <a:rPr lang="en-US" sz="2800" b="1" dirty="0" smtClean="0">
                <a:ln w="1905"/>
                <a:solidFill>
                  <a:srgbClr val="17375E"/>
                </a:solidFill>
                <a:latin typeface="+mj-lt"/>
              </a:rPr>
              <a:t> Global Status Report</a:t>
            </a:r>
          </a:p>
          <a:p>
            <a:endParaRPr lang="en-US" sz="1400" b="1" dirty="0" smtClean="0">
              <a:ln w="1905"/>
              <a:solidFill>
                <a:srgbClr val="17375E"/>
              </a:solidFill>
            </a:endParaRPr>
          </a:p>
        </p:txBody>
      </p:sp>
      <p:sp>
        <p:nvSpPr>
          <p:cNvPr id="13" name="TextBox 12"/>
          <p:cNvSpPr txBox="1"/>
          <p:nvPr/>
        </p:nvSpPr>
        <p:spPr>
          <a:xfrm>
            <a:off x="1331640" y="1484784"/>
            <a:ext cx="6408712" cy="369332"/>
          </a:xfrm>
          <a:prstGeom prst="rect">
            <a:avLst/>
          </a:prstGeom>
          <a:noFill/>
        </p:spPr>
        <p:txBody>
          <a:bodyPr wrap="square" rtlCol="0">
            <a:spAutoFit/>
          </a:bodyPr>
          <a:lstStyle/>
          <a:p>
            <a:endParaRPr lang="en-US" dirty="0"/>
          </a:p>
        </p:txBody>
      </p:sp>
      <p:sp>
        <p:nvSpPr>
          <p:cNvPr id="14" name="Rectangle 1"/>
          <p:cNvSpPr>
            <a:spLocks noChangeArrowheads="1"/>
          </p:cNvSpPr>
          <p:nvPr/>
        </p:nvSpPr>
        <p:spPr bwMode="auto">
          <a:xfrm>
            <a:off x="152400" y="1263893"/>
            <a:ext cx="8991600"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indent="-177800">
              <a:spcBef>
                <a:spcPct val="20000"/>
              </a:spcBef>
              <a:spcAft>
                <a:spcPts val="600"/>
              </a:spcAft>
              <a:buClr>
                <a:srgbClr val="FF9900"/>
              </a:buClr>
              <a:buFont typeface="Wingdings" pitchFamily="2" charset="2"/>
              <a:buChar char="§"/>
              <a:defRPr/>
            </a:pPr>
            <a:r>
              <a:rPr lang="en-US" sz="2000" dirty="0" smtClean="0">
                <a:latin typeface="Calibri" pitchFamily="34" charset="0"/>
              </a:rPr>
              <a:t>Launched on </a:t>
            </a:r>
            <a:r>
              <a:rPr lang="en-US" sz="2000" b="1" dirty="0" smtClean="0">
                <a:latin typeface="Calibri" pitchFamily="34" charset="0"/>
              </a:rPr>
              <a:t>June 11, 2012 </a:t>
            </a:r>
            <a:r>
              <a:rPr lang="en-US" sz="2000" dirty="0" smtClean="0">
                <a:latin typeface="Calibri" pitchFamily="34" charset="0"/>
              </a:rPr>
              <a:t>along with UNEP’s Global trends in RE investment</a:t>
            </a:r>
          </a:p>
          <a:p>
            <a:pPr marL="177800" indent="-177800">
              <a:spcBef>
                <a:spcPct val="20000"/>
              </a:spcBef>
              <a:spcAft>
                <a:spcPts val="600"/>
              </a:spcAft>
              <a:buClr>
                <a:srgbClr val="FF9900"/>
              </a:buClr>
              <a:buFont typeface="Wingdings" pitchFamily="2" charset="2"/>
              <a:buChar char="§"/>
              <a:defRPr/>
            </a:pPr>
            <a:r>
              <a:rPr lang="en-US" sz="2000" dirty="0" smtClean="0">
                <a:latin typeface="Calibri" pitchFamily="34" charset="0"/>
              </a:rPr>
              <a:t>Team </a:t>
            </a:r>
            <a:r>
              <a:rPr lang="en-US" sz="2000" dirty="0">
                <a:latin typeface="Calibri" pitchFamily="34" charset="0"/>
              </a:rPr>
              <a:t>of over 400 Contributors, researchers &amp; reviewers  worldwide</a:t>
            </a:r>
            <a:endParaRPr lang="en-GB" sz="2000" dirty="0">
              <a:latin typeface="Calibri" pitchFamily="34" charset="0"/>
            </a:endParaRPr>
          </a:p>
          <a:p>
            <a:pPr marL="635000" lvl="1" indent="-177800">
              <a:spcBef>
                <a:spcPct val="20000"/>
              </a:spcBef>
              <a:spcAft>
                <a:spcPts val="600"/>
              </a:spcAft>
              <a:buClr>
                <a:srgbClr val="FF9900"/>
              </a:buClr>
              <a:buFont typeface="Wingdings" pitchFamily="2" charset="2"/>
              <a:buChar char="§"/>
              <a:defRPr/>
            </a:pPr>
            <a:r>
              <a:rPr lang="en-GB" sz="2000" dirty="0">
                <a:latin typeface="Calibri" pitchFamily="34" charset="0"/>
              </a:rPr>
              <a:t>Lead author (Janet </a:t>
            </a:r>
            <a:r>
              <a:rPr lang="en-GB" sz="2000" dirty="0" err="1">
                <a:latin typeface="Calibri" pitchFamily="34" charset="0"/>
              </a:rPr>
              <a:t>Sawin</a:t>
            </a:r>
            <a:r>
              <a:rPr lang="en-GB" sz="2000" dirty="0">
                <a:latin typeface="Calibri" pitchFamily="34" charset="0"/>
              </a:rPr>
              <a:t>) &amp; Chapter </a:t>
            </a:r>
            <a:r>
              <a:rPr lang="en-GB" sz="2000" dirty="0" smtClean="0">
                <a:latin typeface="Calibri" pitchFamily="34" charset="0"/>
              </a:rPr>
              <a:t>authors</a:t>
            </a:r>
          </a:p>
          <a:p>
            <a:pPr marL="635000" lvl="1" indent="-177800">
              <a:spcBef>
                <a:spcPct val="20000"/>
              </a:spcBef>
              <a:spcAft>
                <a:spcPts val="600"/>
              </a:spcAft>
              <a:buClr>
                <a:srgbClr val="FF9900"/>
              </a:buClr>
              <a:buFont typeface="Wingdings" pitchFamily="2" charset="2"/>
              <a:buChar char="§"/>
              <a:defRPr/>
            </a:pPr>
            <a:r>
              <a:rPr lang="en-GB" sz="2000" dirty="0" smtClean="0">
                <a:latin typeface="Calibri" pitchFamily="34" charset="0"/>
              </a:rPr>
              <a:t>Regional Contributors </a:t>
            </a:r>
            <a:endParaRPr lang="en-GB" sz="2000" dirty="0">
              <a:latin typeface="Calibri" pitchFamily="34" charset="0"/>
            </a:endParaRPr>
          </a:p>
          <a:p>
            <a:pPr marL="635000" lvl="1" indent="-177800">
              <a:spcBef>
                <a:spcPct val="20000"/>
              </a:spcBef>
              <a:spcAft>
                <a:spcPts val="600"/>
              </a:spcAft>
              <a:buClr>
                <a:srgbClr val="FF9900"/>
              </a:buClr>
              <a:buFont typeface="Wingdings" pitchFamily="2" charset="2"/>
              <a:buChar char="§"/>
              <a:defRPr/>
            </a:pPr>
            <a:r>
              <a:rPr lang="en-GB" sz="2000" dirty="0">
                <a:latin typeface="Calibri" pitchFamily="34" charset="0"/>
              </a:rPr>
              <a:t>Technology contributors &amp; </a:t>
            </a:r>
            <a:r>
              <a:rPr lang="en-GB" sz="2000" dirty="0" smtClean="0">
                <a:latin typeface="Calibri" pitchFamily="34" charset="0"/>
              </a:rPr>
              <a:t>Rural energy  </a:t>
            </a:r>
            <a:r>
              <a:rPr lang="en-GB" sz="2000" dirty="0">
                <a:latin typeface="Calibri" pitchFamily="34" charset="0"/>
              </a:rPr>
              <a:t>contributors</a:t>
            </a:r>
          </a:p>
          <a:p>
            <a:pPr marL="635000" lvl="1" indent="-177800">
              <a:spcBef>
                <a:spcPct val="20000"/>
              </a:spcBef>
              <a:spcAft>
                <a:spcPts val="600"/>
              </a:spcAft>
              <a:buClr>
                <a:srgbClr val="FF9900"/>
              </a:buClr>
              <a:buFont typeface="Wingdings" pitchFamily="2" charset="2"/>
              <a:buChar char="§"/>
              <a:defRPr/>
            </a:pPr>
            <a:r>
              <a:rPr lang="en-GB" sz="2000" dirty="0">
                <a:latin typeface="Calibri" pitchFamily="34" charset="0"/>
              </a:rPr>
              <a:t>REN21 Secretariat research support team</a:t>
            </a:r>
          </a:p>
          <a:p>
            <a:pPr indent="-177800">
              <a:lnSpc>
                <a:spcPct val="80000"/>
              </a:lnSpc>
              <a:spcBef>
                <a:spcPct val="20000"/>
              </a:spcBef>
              <a:spcAft>
                <a:spcPts val="600"/>
              </a:spcAft>
              <a:buClr>
                <a:srgbClr val="FF9900"/>
              </a:buClr>
              <a:defRPr/>
            </a:pPr>
            <a:r>
              <a:rPr lang="en-US" sz="2000" dirty="0" smtClean="0">
                <a:latin typeface="Calibri" pitchFamily="34" charset="0"/>
              </a:rPr>
              <a:t>The report features:</a:t>
            </a:r>
          </a:p>
          <a:p>
            <a:pPr marL="177800" indent="-177800">
              <a:lnSpc>
                <a:spcPct val="80000"/>
              </a:lnSpc>
              <a:spcBef>
                <a:spcPct val="20000"/>
              </a:spcBef>
              <a:spcAft>
                <a:spcPts val="600"/>
              </a:spcAft>
              <a:buClr>
                <a:srgbClr val="FF9900"/>
              </a:buClr>
              <a:buFont typeface="Wingdings" pitchFamily="2" charset="2"/>
              <a:buChar char="§"/>
              <a:defRPr/>
            </a:pPr>
            <a:r>
              <a:rPr lang="en-GB" sz="2000" dirty="0" smtClean="0">
                <a:latin typeface="Calibri" pitchFamily="34" charset="0"/>
              </a:rPr>
              <a:t>Global Market Overview, Investment Flows, Industry Trends, </a:t>
            </a:r>
          </a:p>
          <a:p>
            <a:pPr marL="177800" indent="-177800">
              <a:lnSpc>
                <a:spcPct val="80000"/>
              </a:lnSpc>
              <a:spcBef>
                <a:spcPct val="20000"/>
              </a:spcBef>
              <a:spcAft>
                <a:spcPts val="600"/>
              </a:spcAft>
              <a:buClr>
                <a:srgbClr val="FF9900"/>
              </a:buClr>
              <a:defRPr/>
            </a:pPr>
            <a:r>
              <a:rPr lang="en-GB" sz="2000" dirty="0" smtClean="0">
                <a:latin typeface="Calibri" pitchFamily="34" charset="0"/>
              </a:rPr>
              <a:t>	Policy Landscape, Rural Renewable Energy</a:t>
            </a:r>
            <a:endParaRPr lang="en-US" sz="2000" dirty="0" smtClean="0">
              <a:latin typeface="Calibri" pitchFamily="34" charset="0"/>
            </a:endParaRPr>
          </a:p>
          <a:p>
            <a:pPr marL="177800" indent="-177800">
              <a:lnSpc>
                <a:spcPct val="80000"/>
              </a:lnSpc>
              <a:spcBef>
                <a:spcPct val="20000"/>
              </a:spcBef>
              <a:spcAft>
                <a:spcPts val="600"/>
              </a:spcAft>
              <a:buClr>
                <a:srgbClr val="FF9900"/>
              </a:buClr>
              <a:buFont typeface="Wingdings" pitchFamily="2" charset="2"/>
              <a:buChar char="§"/>
              <a:defRPr/>
            </a:pPr>
            <a:r>
              <a:rPr lang="en-US" sz="2000" dirty="0" smtClean="0">
                <a:latin typeface="Calibri" pitchFamily="34" charset="0"/>
              </a:rPr>
              <a:t>All renewable energy technologies</a:t>
            </a:r>
          </a:p>
          <a:p>
            <a:pPr marL="177800" indent="-177800">
              <a:lnSpc>
                <a:spcPct val="80000"/>
              </a:lnSpc>
              <a:spcBef>
                <a:spcPct val="20000"/>
              </a:spcBef>
              <a:spcAft>
                <a:spcPts val="600"/>
              </a:spcAft>
              <a:buClr>
                <a:srgbClr val="FF9900"/>
              </a:buClr>
              <a:buFont typeface="Wingdings" pitchFamily="2" charset="2"/>
              <a:buChar char="§"/>
              <a:defRPr/>
            </a:pPr>
            <a:r>
              <a:rPr lang="en-GB" sz="2000" dirty="0" smtClean="0">
                <a:latin typeface="Calibri" pitchFamily="34" charset="0"/>
              </a:rPr>
              <a:t>Sectors: power, heating/cooling, transport</a:t>
            </a:r>
          </a:p>
          <a:p>
            <a:pPr marL="177800" indent="-177800">
              <a:lnSpc>
                <a:spcPct val="80000"/>
              </a:lnSpc>
              <a:spcBef>
                <a:spcPct val="20000"/>
              </a:spcBef>
              <a:spcAft>
                <a:spcPts val="600"/>
              </a:spcAft>
              <a:buClr>
                <a:srgbClr val="FF9900"/>
              </a:buClr>
              <a:buFont typeface="Wingdings" pitchFamily="2" charset="2"/>
              <a:buChar char="§"/>
              <a:defRPr/>
            </a:pPr>
            <a:r>
              <a:rPr lang="en-US" sz="2000" dirty="0" smtClean="0">
                <a:latin typeface="Calibri" pitchFamily="34" charset="0"/>
              </a:rPr>
              <a:t>NO analysis, potentials, forecasting</a:t>
            </a:r>
          </a:p>
        </p:txBody>
      </p:sp>
      <p:sp>
        <p:nvSpPr>
          <p:cNvPr id="15" name="TextBox 14"/>
          <p:cNvSpPr txBox="1"/>
          <p:nvPr/>
        </p:nvSpPr>
        <p:spPr>
          <a:xfrm>
            <a:off x="6475194" y="5650468"/>
            <a:ext cx="2287806" cy="369332"/>
          </a:xfrm>
          <a:prstGeom prst="rect">
            <a:avLst/>
          </a:prstGeom>
          <a:noFill/>
        </p:spPr>
        <p:txBody>
          <a:bodyPr wrap="none" rtlCol="0">
            <a:spAutoFit/>
          </a:bodyPr>
          <a:lstStyle/>
          <a:p>
            <a:r>
              <a:rPr lang="fr-FR" dirty="0" smtClean="0"/>
              <a:t>   www.ren21.net/GSR</a:t>
            </a:r>
            <a:endParaRPr lang="en-US" dirty="0"/>
          </a:p>
        </p:txBody>
      </p:sp>
      <p:pic>
        <p:nvPicPr>
          <p:cNvPr id="16" name="Picture 2"/>
          <p:cNvPicPr>
            <a:picLocks noChangeAspect="1" noChangeArrowheads="1"/>
          </p:cNvPicPr>
          <p:nvPr/>
        </p:nvPicPr>
        <p:blipFill>
          <a:blip r:embed="rId3" cstate="print"/>
          <a:srcRect/>
          <a:stretch>
            <a:fillRect/>
          </a:stretch>
        </p:blipFill>
        <p:spPr bwMode="auto">
          <a:xfrm>
            <a:off x="6705600" y="2895600"/>
            <a:ext cx="1951925" cy="27670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3</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2445" y="0"/>
            <a:ext cx="9139110" cy="6858000"/>
          </a:xfrm>
          <a:prstGeom prst="rect">
            <a:avLst/>
          </a:prstGeom>
        </p:spPr>
      </p:pic>
      <p:sp>
        <p:nvSpPr>
          <p:cNvPr id="12" name="ZoneTexte 6"/>
          <p:cNvSpPr txBox="1"/>
          <p:nvPr/>
        </p:nvSpPr>
        <p:spPr>
          <a:xfrm>
            <a:off x="76200" y="609600"/>
            <a:ext cx="8763000" cy="523220"/>
          </a:xfrm>
          <a:prstGeom prst="rect">
            <a:avLst/>
          </a:prstGeom>
          <a:noFill/>
        </p:spPr>
        <p:txBody>
          <a:bodyPr wrap="square" rtlCol="0">
            <a:spAutoFit/>
          </a:bodyPr>
          <a:lstStyle/>
          <a:p>
            <a:r>
              <a:rPr lang="en-US" sz="2800" b="1" dirty="0" smtClean="0">
                <a:ln w="1905"/>
                <a:solidFill>
                  <a:srgbClr val="17375E"/>
                </a:solidFill>
                <a:latin typeface="+mj-lt"/>
              </a:rPr>
              <a:t>Renewable Energy in the World</a:t>
            </a:r>
          </a:p>
        </p:txBody>
      </p:sp>
      <p:sp>
        <p:nvSpPr>
          <p:cNvPr id="13" name="TextBox 12"/>
          <p:cNvSpPr txBox="1"/>
          <p:nvPr/>
        </p:nvSpPr>
        <p:spPr>
          <a:xfrm>
            <a:off x="1304528" y="1726015"/>
            <a:ext cx="6408712" cy="369332"/>
          </a:xfrm>
          <a:prstGeom prst="rect">
            <a:avLst/>
          </a:prstGeom>
          <a:noFill/>
        </p:spPr>
        <p:txBody>
          <a:bodyPr wrap="square" rtlCol="0">
            <a:spAutoFit/>
          </a:bodyPr>
          <a:lstStyle/>
          <a:p>
            <a:endParaRPr lang="en-US" dirty="0"/>
          </a:p>
        </p:txBody>
      </p:sp>
      <p:sp>
        <p:nvSpPr>
          <p:cNvPr id="14" name="Rectangle 1"/>
          <p:cNvSpPr>
            <a:spLocks noChangeArrowheads="1"/>
          </p:cNvSpPr>
          <p:nvPr/>
        </p:nvSpPr>
        <p:spPr bwMode="auto">
          <a:xfrm>
            <a:off x="152400" y="4191000"/>
            <a:ext cx="8659688"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indent="-177800">
              <a:spcBef>
                <a:spcPct val="20000"/>
              </a:spcBef>
              <a:spcAft>
                <a:spcPts val="600"/>
              </a:spcAft>
              <a:buClr>
                <a:srgbClr val="FF9900"/>
              </a:buClr>
              <a:buFont typeface="Wingdings" pitchFamily="2" charset="2"/>
              <a:buChar char="§"/>
              <a:defRPr/>
            </a:pPr>
            <a:r>
              <a:rPr lang="en-US" sz="2000" dirty="0" smtClean="0">
                <a:latin typeface="Calibri" pitchFamily="34" charset="0"/>
              </a:rPr>
              <a:t>RE supplied an estimated </a:t>
            </a:r>
            <a:r>
              <a:rPr lang="en-US" sz="2000" b="1" dirty="0" smtClean="0">
                <a:latin typeface="Calibri" pitchFamily="34" charset="0"/>
              </a:rPr>
              <a:t>17% </a:t>
            </a:r>
            <a:r>
              <a:rPr lang="en-US" sz="2000" dirty="0" smtClean="0">
                <a:latin typeface="Calibri" pitchFamily="34" charset="0"/>
              </a:rPr>
              <a:t>of </a:t>
            </a:r>
            <a:r>
              <a:rPr lang="en-US" sz="2000" b="1" dirty="0" smtClean="0">
                <a:latin typeface="Calibri" pitchFamily="34" charset="0"/>
              </a:rPr>
              <a:t>global final energy consumption</a:t>
            </a:r>
          </a:p>
          <a:p>
            <a:pPr marL="177800" indent="-177800">
              <a:spcBef>
                <a:spcPct val="20000"/>
              </a:spcBef>
              <a:spcAft>
                <a:spcPts val="600"/>
              </a:spcAft>
              <a:buClr>
                <a:srgbClr val="FF9900"/>
              </a:buClr>
              <a:buFont typeface="Wingdings" pitchFamily="2" charset="2"/>
              <a:buChar char="§"/>
              <a:defRPr/>
            </a:pPr>
            <a:r>
              <a:rPr lang="en-US" sz="2000" b="1" dirty="0" smtClean="0">
                <a:latin typeface="Calibri" pitchFamily="34" charset="0"/>
              </a:rPr>
              <a:t>UN Secretary General’s goal : doubling the share of renewable energy in the global energy mix by 2030</a:t>
            </a:r>
          </a:p>
          <a:p>
            <a:pPr marL="177800" indent="-177800">
              <a:spcBef>
                <a:spcPct val="20000"/>
              </a:spcBef>
              <a:spcAft>
                <a:spcPts val="600"/>
              </a:spcAft>
              <a:buClr>
                <a:srgbClr val="FF9900"/>
              </a:buClr>
              <a:buFont typeface="Wingdings" pitchFamily="2" charset="2"/>
              <a:buChar char="§"/>
              <a:defRPr/>
            </a:pPr>
            <a:r>
              <a:rPr lang="en-US" sz="2000" dirty="0" smtClean="0"/>
              <a:t>Renewable energy continued to grow strongly despite policy uncertainty in some countries, the geography of </a:t>
            </a:r>
            <a:r>
              <a:rPr lang="en-US" sz="2000" dirty="0" err="1" smtClean="0"/>
              <a:t>renewables</a:t>
            </a:r>
            <a:r>
              <a:rPr lang="en-US" sz="2000" dirty="0" smtClean="0"/>
              <a:t> is expanding as prices fall and policies spread</a:t>
            </a:r>
            <a:endParaRPr lang="fr-FR" sz="2000" dirty="0" smtClean="0">
              <a:latin typeface="Calibri" pitchFamily="34" charset="0"/>
            </a:endParaRPr>
          </a:p>
        </p:txBody>
      </p:sp>
      <p:pic>
        <p:nvPicPr>
          <p:cNvPr id="15" name="Picture 1"/>
          <p:cNvPicPr>
            <a:picLocks noChangeAspect="1" noChangeArrowheads="1"/>
          </p:cNvPicPr>
          <p:nvPr/>
        </p:nvPicPr>
        <p:blipFill>
          <a:blip r:embed="rId3" cstate="print"/>
          <a:srcRect/>
          <a:stretch>
            <a:fillRect/>
          </a:stretch>
        </p:blipFill>
        <p:spPr bwMode="auto">
          <a:xfrm>
            <a:off x="1524000" y="1208574"/>
            <a:ext cx="5411663" cy="299290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4</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2445" y="0"/>
            <a:ext cx="9139110" cy="6858000"/>
          </a:xfrm>
          <a:prstGeom prst="rect">
            <a:avLst/>
          </a:prstGeom>
        </p:spPr>
      </p:pic>
      <p:sp>
        <p:nvSpPr>
          <p:cNvPr id="12" name="TextBox 11"/>
          <p:cNvSpPr txBox="1"/>
          <p:nvPr/>
        </p:nvSpPr>
        <p:spPr>
          <a:xfrm>
            <a:off x="1331640" y="1412777"/>
            <a:ext cx="6408712" cy="369332"/>
          </a:xfrm>
          <a:prstGeom prst="rect">
            <a:avLst/>
          </a:prstGeom>
          <a:noFill/>
        </p:spPr>
        <p:txBody>
          <a:bodyPr wrap="square" rtlCol="0">
            <a:spAutoFit/>
          </a:bodyPr>
          <a:lstStyle/>
          <a:p>
            <a:endParaRPr lang="en-US" dirty="0"/>
          </a:p>
        </p:txBody>
      </p:sp>
      <p:sp>
        <p:nvSpPr>
          <p:cNvPr id="13" name="Rectangle 1"/>
          <p:cNvSpPr>
            <a:spLocks noChangeArrowheads="1"/>
          </p:cNvSpPr>
          <p:nvPr/>
        </p:nvSpPr>
        <p:spPr bwMode="auto">
          <a:xfrm>
            <a:off x="4343400" y="1154698"/>
            <a:ext cx="4191000" cy="5093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indent="-177800">
              <a:spcBef>
                <a:spcPct val="20000"/>
              </a:spcBef>
              <a:spcAft>
                <a:spcPts val="600"/>
              </a:spcAft>
              <a:buClr>
                <a:srgbClr val="FF9900"/>
              </a:buClr>
              <a:buFont typeface="Wingdings" pitchFamily="2" charset="2"/>
              <a:buChar char="§"/>
              <a:defRPr/>
            </a:pPr>
            <a:endParaRPr lang="en-US" sz="2000" dirty="0" smtClean="0">
              <a:latin typeface="Calibri" pitchFamily="34" charset="0"/>
            </a:endParaRPr>
          </a:p>
          <a:p>
            <a:pPr marL="177800" indent="-177800">
              <a:spcBef>
                <a:spcPct val="20000"/>
              </a:spcBef>
              <a:spcAft>
                <a:spcPts val="600"/>
              </a:spcAft>
              <a:buClr>
                <a:srgbClr val="FF9900"/>
              </a:buClr>
              <a:buFont typeface="Wingdings" pitchFamily="2" charset="2"/>
              <a:buChar char="§"/>
              <a:defRPr/>
            </a:pPr>
            <a:r>
              <a:rPr lang="en-US" sz="2000" dirty="0" err="1" smtClean="0">
                <a:latin typeface="Calibri" pitchFamily="34" charset="0"/>
              </a:rPr>
              <a:t>Renewables</a:t>
            </a:r>
            <a:r>
              <a:rPr lang="en-US" sz="2000" dirty="0" smtClean="0">
                <a:latin typeface="Calibri" pitchFamily="34" charset="0"/>
              </a:rPr>
              <a:t> accounted for nearly half of the estimated 208GW of new electric capacity installed in 2011</a:t>
            </a:r>
          </a:p>
          <a:p>
            <a:pPr marL="177800" indent="-177800">
              <a:spcBef>
                <a:spcPct val="20000"/>
              </a:spcBef>
              <a:spcAft>
                <a:spcPts val="600"/>
              </a:spcAft>
              <a:buClr>
                <a:srgbClr val="FF9900"/>
              </a:buClr>
              <a:buFont typeface="Wingdings" pitchFamily="2" charset="2"/>
              <a:buChar char="§"/>
              <a:defRPr/>
            </a:pPr>
            <a:r>
              <a:rPr lang="en-US" sz="2000" dirty="0" smtClean="0">
                <a:latin typeface="Calibri" pitchFamily="34" charset="0"/>
              </a:rPr>
              <a:t>Renewable electric power capacity worldwide reached </a:t>
            </a:r>
            <a:r>
              <a:rPr lang="en-US" sz="2000" b="1" dirty="0" smtClean="0">
                <a:latin typeface="Calibri" pitchFamily="34" charset="0"/>
              </a:rPr>
              <a:t>1,360 GW </a:t>
            </a:r>
            <a:r>
              <a:rPr lang="en-US" sz="2000" dirty="0" smtClean="0">
                <a:latin typeface="Calibri" pitchFamily="34" charset="0"/>
              </a:rPr>
              <a:t>(+8%) in 2011</a:t>
            </a:r>
          </a:p>
          <a:p>
            <a:pPr marL="177800" indent="-177800">
              <a:spcBef>
                <a:spcPct val="20000"/>
              </a:spcBef>
              <a:spcAft>
                <a:spcPts val="600"/>
              </a:spcAft>
              <a:buClr>
                <a:srgbClr val="FF9900"/>
              </a:buClr>
              <a:buFont typeface="Wingdings" pitchFamily="2" charset="2"/>
              <a:buChar char="§"/>
              <a:defRPr/>
            </a:pPr>
            <a:r>
              <a:rPr lang="en-US" sz="2000" dirty="0" smtClean="0">
                <a:latin typeface="Calibri" pitchFamily="34" charset="0"/>
              </a:rPr>
              <a:t>Non hydro </a:t>
            </a:r>
            <a:r>
              <a:rPr lang="en-US" sz="2000" dirty="0" err="1" smtClean="0">
                <a:latin typeface="Calibri" pitchFamily="34" charset="0"/>
              </a:rPr>
              <a:t>renewables</a:t>
            </a:r>
            <a:r>
              <a:rPr lang="en-US" sz="2000" dirty="0" smtClean="0">
                <a:latin typeface="Calibri" pitchFamily="34" charset="0"/>
              </a:rPr>
              <a:t> exceeded 390GW,  a 24% increase over 2010</a:t>
            </a:r>
          </a:p>
          <a:p>
            <a:pPr marL="177800" indent="-177800">
              <a:spcBef>
                <a:spcPct val="20000"/>
              </a:spcBef>
              <a:spcAft>
                <a:spcPts val="600"/>
              </a:spcAft>
              <a:buClr>
                <a:srgbClr val="FF9900"/>
              </a:buClr>
              <a:buFont typeface="Wingdings" pitchFamily="2" charset="2"/>
              <a:buChar char="§"/>
              <a:defRPr/>
            </a:pPr>
            <a:r>
              <a:rPr lang="en-US" sz="2000" dirty="0" smtClean="0">
                <a:latin typeface="Calibri" pitchFamily="34" charset="0"/>
              </a:rPr>
              <a:t>Renewable energy comprised more than </a:t>
            </a:r>
            <a:r>
              <a:rPr lang="en-US" sz="2000" b="1" dirty="0" smtClean="0">
                <a:latin typeface="Calibri" pitchFamily="34" charset="0"/>
              </a:rPr>
              <a:t>25% </a:t>
            </a:r>
            <a:r>
              <a:rPr lang="en-US" sz="2000" dirty="0" smtClean="0">
                <a:latin typeface="Calibri" pitchFamily="34" charset="0"/>
              </a:rPr>
              <a:t>of </a:t>
            </a:r>
            <a:r>
              <a:rPr lang="en-US" sz="2000" b="1" dirty="0" smtClean="0">
                <a:latin typeface="Calibri" pitchFamily="34" charset="0"/>
              </a:rPr>
              <a:t>global power generation capacity</a:t>
            </a:r>
          </a:p>
          <a:p>
            <a:pPr marL="177800" indent="-177800">
              <a:spcBef>
                <a:spcPct val="20000"/>
              </a:spcBef>
              <a:spcAft>
                <a:spcPts val="600"/>
              </a:spcAft>
              <a:buClr>
                <a:srgbClr val="FF9900"/>
              </a:buClr>
              <a:buFont typeface="Wingdings" pitchFamily="2" charset="2"/>
              <a:buChar char="§"/>
              <a:defRPr/>
            </a:pPr>
            <a:r>
              <a:rPr lang="en-US" sz="2000" b="1" dirty="0" smtClean="0">
                <a:latin typeface="Calibri" pitchFamily="34" charset="0"/>
              </a:rPr>
              <a:t>20.3% of global electricity </a:t>
            </a:r>
            <a:r>
              <a:rPr lang="en-US" sz="2000" dirty="0" smtClean="0">
                <a:latin typeface="Calibri" pitchFamily="34" charset="0"/>
              </a:rPr>
              <a:t>was produced from renewable energy </a:t>
            </a:r>
          </a:p>
        </p:txBody>
      </p:sp>
      <p:pic>
        <p:nvPicPr>
          <p:cNvPr id="14" name="Picture 2"/>
          <p:cNvPicPr>
            <a:picLocks noChangeAspect="1" noChangeArrowheads="1"/>
          </p:cNvPicPr>
          <p:nvPr/>
        </p:nvPicPr>
        <p:blipFill>
          <a:blip r:embed="rId3" cstate="print"/>
          <a:srcRect/>
          <a:stretch>
            <a:fillRect/>
          </a:stretch>
        </p:blipFill>
        <p:spPr bwMode="auto">
          <a:xfrm>
            <a:off x="76201" y="1524000"/>
            <a:ext cx="4343399" cy="3962400"/>
          </a:xfrm>
          <a:prstGeom prst="rect">
            <a:avLst/>
          </a:prstGeom>
          <a:noFill/>
          <a:ln w="9525">
            <a:noFill/>
            <a:miter lim="800000"/>
            <a:headEnd/>
            <a:tailEnd/>
          </a:ln>
        </p:spPr>
      </p:pic>
      <p:sp>
        <p:nvSpPr>
          <p:cNvPr id="15" name="ZoneTexte 6"/>
          <p:cNvSpPr txBox="1"/>
          <p:nvPr/>
        </p:nvSpPr>
        <p:spPr>
          <a:xfrm>
            <a:off x="76200" y="609600"/>
            <a:ext cx="7344816" cy="523220"/>
          </a:xfrm>
          <a:prstGeom prst="rect">
            <a:avLst/>
          </a:prstGeom>
          <a:noFill/>
        </p:spPr>
        <p:txBody>
          <a:bodyPr wrap="square" rtlCol="0">
            <a:spAutoFit/>
          </a:bodyPr>
          <a:lstStyle/>
          <a:p>
            <a:r>
              <a:rPr lang="en-US" sz="2800" b="1" dirty="0" smtClean="0">
                <a:ln w="1905"/>
                <a:solidFill>
                  <a:srgbClr val="17375E"/>
                </a:solidFill>
                <a:latin typeface="+mj-lt"/>
              </a:rPr>
              <a:t>Global Market Overview – Power Markets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5</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2445" y="0"/>
            <a:ext cx="9139110" cy="6858000"/>
          </a:xfrm>
          <a:prstGeom prst="rect">
            <a:avLst/>
          </a:prstGeom>
        </p:spPr>
      </p:pic>
      <p:sp>
        <p:nvSpPr>
          <p:cNvPr id="12" name="ZoneTexte 6"/>
          <p:cNvSpPr txBox="1"/>
          <p:nvPr/>
        </p:nvSpPr>
        <p:spPr>
          <a:xfrm>
            <a:off x="152400" y="609600"/>
            <a:ext cx="8354888" cy="523220"/>
          </a:xfrm>
          <a:prstGeom prst="rect">
            <a:avLst/>
          </a:prstGeom>
          <a:noFill/>
        </p:spPr>
        <p:txBody>
          <a:bodyPr wrap="square" rtlCol="0">
            <a:spAutoFit/>
          </a:bodyPr>
          <a:lstStyle/>
          <a:p>
            <a:r>
              <a:rPr lang="en-US" sz="2800" b="1" dirty="0" smtClean="0">
                <a:ln w="1905"/>
                <a:solidFill>
                  <a:srgbClr val="17375E"/>
                </a:solidFill>
                <a:latin typeface="+mj-lt"/>
              </a:rPr>
              <a:t>Global Market Overview</a:t>
            </a:r>
            <a:endParaRPr lang="en-US" sz="2000" b="1" dirty="0" smtClean="0">
              <a:ln w="1905"/>
              <a:solidFill>
                <a:srgbClr val="17375E"/>
              </a:solidFill>
              <a:latin typeface="+mj-lt"/>
            </a:endParaRPr>
          </a:p>
        </p:txBody>
      </p:sp>
      <p:sp>
        <p:nvSpPr>
          <p:cNvPr id="13" name="TextBox 12"/>
          <p:cNvSpPr txBox="1"/>
          <p:nvPr/>
        </p:nvSpPr>
        <p:spPr>
          <a:xfrm>
            <a:off x="1304528" y="1753345"/>
            <a:ext cx="6408712" cy="369332"/>
          </a:xfrm>
          <a:prstGeom prst="rect">
            <a:avLst/>
          </a:prstGeom>
          <a:noFill/>
        </p:spPr>
        <p:txBody>
          <a:bodyPr wrap="square" rtlCol="0">
            <a:spAutoFit/>
          </a:bodyPr>
          <a:lstStyle/>
          <a:p>
            <a:endParaRPr lang="en-US" dirty="0"/>
          </a:p>
        </p:txBody>
      </p:sp>
      <p:sp>
        <p:nvSpPr>
          <p:cNvPr id="14" name="Rectangle 1"/>
          <p:cNvSpPr>
            <a:spLocks noChangeArrowheads="1"/>
          </p:cNvSpPr>
          <p:nvPr/>
        </p:nvSpPr>
        <p:spPr bwMode="auto">
          <a:xfrm>
            <a:off x="430088" y="1363248"/>
            <a:ext cx="7772400" cy="423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indent="-177800">
              <a:spcBef>
                <a:spcPct val="20000"/>
              </a:spcBef>
              <a:spcAft>
                <a:spcPts val="600"/>
              </a:spcAft>
              <a:buClr>
                <a:srgbClr val="FF9900"/>
              </a:buClr>
              <a:buFont typeface="Wingdings" pitchFamily="2" charset="2"/>
              <a:buChar char="§"/>
              <a:defRPr/>
            </a:pPr>
            <a:r>
              <a:rPr lang="en-US" sz="2200" b="1" dirty="0" smtClean="0">
                <a:latin typeface="Calibri" pitchFamily="34" charset="0"/>
              </a:rPr>
              <a:t>Heating and Cooling</a:t>
            </a:r>
          </a:p>
          <a:p>
            <a:pPr marL="635000" lvl="1" indent="-177800">
              <a:spcBef>
                <a:spcPct val="20000"/>
              </a:spcBef>
              <a:spcAft>
                <a:spcPts val="600"/>
              </a:spcAft>
              <a:buClr>
                <a:srgbClr val="FF9900"/>
              </a:buClr>
              <a:buFont typeface="Wingdings" pitchFamily="2" charset="2"/>
              <a:buChar char="§"/>
              <a:defRPr/>
            </a:pPr>
            <a:r>
              <a:rPr lang="en-US" sz="2000" dirty="0" smtClean="0">
                <a:latin typeface="Calibri" pitchFamily="34" charset="0"/>
              </a:rPr>
              <a:t>Transition towards the use of larger systems, increasing use of CHP and district schemes.</a:t>
            </a:r>
          </a:p>
          <a:p>
            <a:pPr marL="635000" lvl="1" indent="-177800">
              <a:spcBef>
                <a:spcPct val="20000"/>
              </a:spcBef>
              <a:spcAft>
                <a:spcPts val="600"/>
              </a:spcAft>
              <a:buClr>
                <a:srgbClr val="FF9900"/>
              </a:buClr>
              <a:buFont typeface="Wingdings" pitchFamily="2" charset="2"/>
              <a:buChar char="§"/>
              <a:defRPr/>
            </a:pPr>
            <a:r>
              <a:rPr lang="en-US" sz="2000" dirty="0" smtClean="0">
                <a:latin typeface="Calibri" pitchFamily="34" charset="0"/>
              </a:rPr>
              <a:t>Growing trend to use solar resources to generate process heat for industry. Solar hot water used in over 200 million households and commercial buildings. </a:t>
            </a:r>
          </a:p>
          <a:p>
            <a:pPr marL="177800" indent="-177800">
              <a:spcBef>
                <a:spcPct val="20000"/>
              </a:spcBef>
              <a:spcAft>
                <a:spcPts val="600"/>
              </a:spcAft>
              <a:buClr>
                <a:srgbClr val="FF9900"/>
              </a:buClr>
              <a:buFont typeface="Wingdings" pitchFamily="2" charset="2"/>
              <a:buChar char="§"/>
              <a:defRPr/>
            </a:pPr>
            <a:r>
              <a:rPr lang="en-US" sz="2200" b="1" dirty="0" smtClean="0">
                <a:latin typeface="Calibri" pitchFamily="34" charset="0"/>
              </a:rPr>
              <a:t>Transport</a:t>
            </a:r>
          </a:p>
          <a:p>
            <a:pPr marL="635000" lvl="1" indent="-177800">
              <a:spcBef>
                <a:spcPct val="20000"/>
              </a:spcBef>
              <a:spcAft>
                <a:spcPts val="600"/>
              </a:spcAft>
              <a:buClr>
                <a:srgbClr val="FF9900"/>
              </a:buClr>
              <a:buFont typeface="Wingdings" pitchFamily="2" charset="2"/>
              <a:buChar char="§"/>
              <a:defRPr/>
            </a:pPr>
            <a:r>
              <a:rPr lang="en-US" sz="2000" dirty="0" smtClean="0">
                <a:latin typeface="Calibri" pitchFamily="34" charset="0"/>
              </a:rPr>
              <a:t>RE used in form of electricity, hydrogen, biogas, liquid </a:t>
            </a:r>
            <a:r>
              <a:rPr lang="en-US" sz="2000" dirty="0" err="1" smtClean="0">
                <a:latin typeface="Calibri" pitchFamily="34" charset="0"/>
              </a:rPr>
              <a:t>biofuels</a:t>
            </a:r>
            <a:r>
              <a:rPr lang="en-US" sz="2000" dirty="0" smtClean="0">
                <a:latin typeface="Calibri" pitchFamily="34" charset="0"/>
              </a:rPr>
              <a:t>. Liquid </a:t>
            </a:r>
            <a:r>
              <a:rPr lang="en-US" sz="2000" dirty="0" err="1" smtClean="0">
                <a:latin typeface="Calibri" pitchFamily="34" charset="0"/>
              </a:rPr>
              <a:t>biofuels</a:t>
            </a:r>
            <a:r>
              <a:rPr lang="en-US" sz="2000" dirty="0" smtClean="0">
                <a:latin typeface="Calibri" pitchFamily="34" charset="0"/>
              </a:rPr>
              <a:t> provided 3% of global road transport fuel in 2011.</a:t>
            </a:r>
          </a:p>
          <a:p>
            <a:pPr marL="635000" lvl="1" indent="-177800">
              <a:spcBef>
                <a:spcPct val="20000"/>
              </a:spcBef>
              <a:spcAft>
                <a:spcPts val="600"/>
              </a:spcAft>
              <a:buClr>
                <a:srgbClr val="FF9900"/>
              </a:buClr>
              <a:buFont typeface="Wingdings" pitchFamily="2" charset="2"/>
              <a:buChar char="§"/>
              <a:defRPr/>
            </a:pPr>
            <a:r>
              <a:rPr lang="en-US" sz="2000" dirty="0" smtClean="0">
                <a:latin typeface="Calibri" pitchFamily="34" charset="0"/>
              </a:rPr>
              <a:t>Electric transport is being tied directly with renewable energy through policy directives in many countries.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6</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0" y="0"/>
            <a:ext cx="9139110" cy="6858000"/>
          </a:xfrm>
          <a:prstGeom prst="rect">
            <a:avLst/>
          </a:prstGeom>
        </p:spPr>
      </p:pic>
      <p:sp>
        <p:nvSpPr>
          <p:cNvPr id="12" name="ZoneTexte 6"/>
          <p:cNvSpPr txBox="1"/>
          <p:nvPr/>
        </p:nvSpPr>
        <p:spPr>
          <a:xfrm>
            <a:off x="152400" y="533400"/>
            <a:ext cx="8354888" cy="523220"/>
          </a:xfrm>
          <a:prstGeom prst="rect">
            <a:avLst/>
          </a:prstGeom>
          <a:noFill/>
        </p:spPr>
        <p:txBody>
          <a:bodyPr wrap="square" rtlCol="0">
            <a:spAutoFit/>
          </a:bodyPr>
          <a:lstStyle/>
          <a:p>
            <a:r>
              <a:rPr lang="en-US" sz="2800" b="1" dirty="0" smtClean="0">
                <a:ln w="1905"/>
                <a:solidFill>
                  <a:srgbClr val="17375E"/>
                </a:solidFill>
                <a:latin typeface="+mj-lt"/>
              </a:rPr>
              <a:t>Hydropower Energy</a:t>
            </a:r>
          </a:p>
        </p:txBody>
      </p:sp>
      <p:sp>
        <p:nvSpPr>
          <p:cNvPr id="13" name="TextBox 12"/>
          <p:cNvSpPr txBox="1"/>
          <p:nvPr/>
        </p:nvSpPr>
        <p:spPr>
          <a:xfrm>
            <a:off x="5029200" y="1524000"/>
            <a:ext cx="3581400" cy="3939540"/>
          </a:xfrm>
          <a:prstGeom prst="rect">
            <a:avLst/>
          </a:prstGeom>
          <a:noFill/>
        </p:spPr>
        <p:txBody>
          <a:bodyPr wrap="square" rtlCol="0">
            <a:spAutoFit/>
          </a:bodyPr>
          <a:lstStyle/>
          <a:p>
            <a:pPr>
              <a:spcAft>
                <a:spcPts val="1800"/>
              </a:spcAft>
              <a:buClr>
                <a:srgbClr val="FF6600"/>
              </a:buClr>
              <a:buFont typeface="Arial"/>
              <a:buChar char="•"/>
            </a:pPr>
            <a:r>
              <a:rPr lang="en-US" sz="2000" dirty="0" smtClean="0">
                <a:solidFill>
                  <a:schemeClr val="tx1"/>
                </a:solidFill>
              </a:rPr>
              <a:t>25GW of new hydropower was added in 2011, increasing capacity by nearly 3%, bringing installed capacity to 970GW</a:t>
            </a:r>
          </a:p>
          <a:p>
            <a:pPr>
              <a:spcAft>
                <a:spcPts val="1800"/>
              </a:spcAft>
              <a:buClr>
                <a:srgbClr val="FF6600"/>
              </a:buClr>
              <a:buFont typeface="Arial"/>
              <a:buChar char="•"/>
            </a:pPr>
            <a:r>
              <a:rPr lang="en-US" sz="2000" dirty="0" smtClean="0">
                <a:solidFill>
                  <a:schemeClr val="tx1"/>
                </a:solidFill>
              </a:rPr>
              <a:t> 3400TWh of hydropower was generated in 2011. Brazil demanded 450TWh of this total</a:t>
            </a:r>
          </a:p>
          <a:p>
            <a:pPr>
              <a:spcAft>
                <a:spcPts val="1800"/>
              </a:spcAft>
              <a:buClr>
                <a:srgbClr val="FF6600"/>
              </a:buClr>
              <a:buFont typeface="Arial"/>
              <a:buChar char="•"/>
            </a:pPr>
            <a:r>
              <a:rPr lang="en-US" sz="2000" dirty="0" smtClean="0">
                <a:solidFill>
                  <a:schemeClr val="tx1"/>
                </a:solidFill>
              </a:rPr>
              <a:t>Small, but growing, market is emerging for low capacity hydropower in Asia, Sub Saharan Africa and Latin America</a:t>
            </a:r>
          </a:p>
        </p:txBody>
      </p:sp>
      <p:pic>
        <p:nvPicPr>
          <p:cNvPr id="14" name="Picture 2"/>
          <p:cNvPicPr>
            <a:picLocks noChangeAspect="1" noChangeArrowheads="1"/>
          </p:cNvPicPr>
          <p:nvPr/>
        </p:nvPicPr>
        <p:blipFill>
          <a:blip r:embed="rId3" cstate="print"/>
          <a:srcRect/>
          <a:stretch>
            <a:fillRect/>
          </a:stretch>
        </p:blipFill>
        <p:spPr bwMode="auto">
          <a:xfrm>
            <a:off x="239661" y="1295400"/>
            <a:ext cx="4713339" cy="4953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7</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2445" y="0"/>
            <a:ext cx="9139110" cy="6858000"/>
          </a:xfrm>
          <a:prstGeom prst="rect">
            <a:avLst/>
          </a:prstGeom>
        </p:spPr>
      </p:pic>
      <p:sp>
        <p:nvSpPr>
          <p:cNvPr id="12" name="ZoneTexte 6"/>
          <p:cNvSpPr txBox="1"/>
          <p:nvPr/>
        </p:nvSpPr>
        <p:spPr>
          <a:xfrm>
            <a:off x="152400" y="609600"/>
            <a:ext cx="8354888" cy="523220"/>
          </a:xfrm>
          <a:prstGeom prst="rect">
            <a:avLst/>
          </a:prstGeom>
          <a:noFill/>
        </p:spPr>
        <p:txBody>
          <a:bodyPr wrap="square" rtlCol="0">
            <a:spAutoFit/>
          </a:bodyPr>
          <a:lstStyle/>
          <a:p>
            <a:r>
              <a:rPr lang="en-US" sz="2800" b="1" dirty="0" smtClean="0">
                <a:ln w="1905"/>
                <a:solidFill>
                  <a:srgbClr val="17375E"/>
                </a:solidFill>
                <a:latin typeface="+mj-lt"/>
              </a:rPr>
              <a:t>Solar PV Energy</a:t>
            </a:r>
          </a:p>
        </p:txBody>
      </p:sp>
      <p:sp>
        <p:nvSpPr>
          <p:cNvPr id="13" name="TextBox 12"/>
          <p:cNvSpPr txBox="1"/>
          <p:nvPr/>
        </p:nvSpPr>
        <p:spPr>
          <a:xfrm>
            <a:off x="4038600" y="1143000"/>
            <a:ext cx="4724400" cy="3247043"/>
          </a:xfrm>
          <a:prstGeom prst="rect">
            <a:avLst/>
          </a:prstGeom>
          <a:noFill/>
        </p:spPr>
        <p:txBody>
          <a:bodyPr wrap="square" rtlCol="0">
            <a:spAutoFit/>
          </a:bodyPr>
          <a:lstStyle/>
          <a:p>
            <a:pPr>
              <a:spcAft>
                <a:spcPts val="1800"/>
              </a:spcAft>
              <a:buClr>
                <a:srgbClr val="FF6600"/>
              </a:buClr>
              <a:buFont typeface="Arial"/>
              <a:buChar char="•"/>
            </a:pPr>
            <a:r>
              <a:rPr lang="en-US" sz="2000" dirty="0" smtClean="0">
                <a:solidFill>
                  <a:schemeClr val="tx1"/>
                </a:solidFill>
              </a:rPr>
              <a:t>30GW of new solar PV capacity came into being in 2011</a:t>
            </a:r>
          </a:p>
          <a:p>
            <a:pPr>
              <a:spcAft>
                <a:spcPts val="1800"/>
              </a:spcAft>
              <a:buClr>
                <a:srgbClr val="FF6600"/>
              </a:buClr>
              <a:buFont typeface="Arial"/>
              <a:buChar char="•"/>
            </a:pPr>
            <a:r>
              <a:rPr lang="en-US" sz="2000" dirty="0" smtClean="0">
                <a:solidFill>
                  <a:schemeClr val="tx1"/>
                </a:solidFill>
              </a:rPr>
              <a:t>Solar PV capacity in operation in 2011, Is about ten times the global total in 2006</a:t>
            </a:r>
          </a:p>
          <a:p>
            <a:pPr>
              <a:spcAft>
                <a:spcPts val="1800"/>
              </a:spcAft>
              <a:buClr>
                <a:srgbClr val="FF6600"/>
              </a:buClr>
              <a:buFont typeface="Arial"/>
              <a:buChar char="•"/>
            </a:pPr>
            <a:r>
              <a:rPr lang="en-US" sz="2000" dirty="0" smtClean="0">
                <a:solidFill>
                  <a:schemeClr val="tx1"/>
                </a:solidFill>
              </a:rPr>
              <a:t>47% of all new EU electrical capacity came from PV</a:t>
            </a:r>
          </a:p>
          <a:p>
            <a:pPr>
              <a:spcAft>
                <a:spcPts val="1800"/>
              </a:spcAft>
              <a:buClr>
                <a:srgbClr val="FF6600"/>
              </a:buClr>
              <a:buFont typeface="Arial"/>
              <a:buChar char="•"/>
            </a:pPr>
            <a:r>
              <a:rPr lang="en-US" sz="2000" dirty="0" smtClean="0">
                <a:solidFill>
                  <a:schemeClr val="tx1"/>
                </a:solidFill>
              </a:rPr>
              <a:t>Size of global PV industry exceeds USD 100 billion per year. </a:t>
            </a:r>
          </a:p>
        </p:txBody>
      </p:sp>
      <p:pic>
        <p:nvPicPr>
          <p:cNvPr id="14" name="Picture 2"/>
          <p:cNvPicPr>
            <a:picLocks noChangeAspect="1" noChangeArrowheads="1"/>
          </p:cNvPicPr>
          <p:nvPr/>
        </p:nvPicPr>
        <p:blipFill>
          <a:blip r:embed="rId3" cstate="print"/>
          <a:srcRect/>
          <a:stretch>
            <a:fillRect/>
          </a:stretch>
        </p:blipFill>
        <p:spPr bwMode="auto">
          <a:xfrm>
            <a:off x="152400" y="1295400"/>
            <a:ext cx="3809999" cy="5029200"/>
          </a:xfrm>
          <a:prstGeom prst="rect">
            <a:avLst/>
          </a:prstGeom>
          <a:noFill/>
          <a:ln w="9525">
            <a:noFill/>
            <a:miter lim="800000"/>
            <a:headEnd/>
            <a:tailEnd/>
          </a:ln>
        </p:spPr>
      </p:pic>
      <p:pic>
        <p:nvPicPr>
          <p:cNvPr id="15" name="Picture 3"/>
          <p:cNvPicPr>
            <a:picLocks noChangeAspect="1" noChangeArrowheads="1"/>
          </p:cNvPicPr>
          <p:nvPr/>
        </p:nvPicPr>
        <p:blipFill>
          <a:blip r:embed="rId4" cstate="print"/>
          <a:srcRect/>
          <a:stretch>
            <a:fillRect/>
          </a:stretch>
        </p:blipFill>
        <p:spPr bwMode="auto">
          <a:xfrm>
            <a:off x="4724400" y="4419600"/>
            <a:ext cx="3636808" cy="19478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8</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2445" y="0"/>
            <a:ext cx="9139110" cy="6858000"/>
          </a:xfrm>
          <a:prstGeom prst="rect">
            <a:avLst/>
          </a:prstGeom>
        </p:spPr>
      </p:pic>
      <p:sp>
        <p:nvSpPr>
          <p:cNvPr id="12" name="ZoneTexte 6"/>
          <p:cNvSpPr txBox="1"/>
          <p:nvPr/>
        </p:nvSpPr>
        <p:spPr>
          <a:xfrm>
            <a:off x="27112" y="650033"/>
            <a:ext cx="8354888" cy="523220"/>
          </a:xfrm>
          <a:prstGeom prst="rect">
            <a:avLst/>
          </a:prstGeom>
          <a:noFill/>
        </p:spPr>
        <p:txBody>
          <a:bodyPr wrap="square" rtlCol="0">
            <a:spAutoFit/>
          </a:bodyPr>
          <a:lstStyle/>
          <a:p>
            <a:r>
              <a:rPr lang="en-US" sz="2800" b="1" dirty="0" smtClean="0">
                <a:ln w="1905"/>
                <a:solidFill>
                  <a:srgbClr val="17375E"/>
                </a:solidFill>
                <a:latin typeface="+mj-lt"/>
              </a:rPr>
              <a:t>Wind Power Energy</a:t>
            </a:r>
          </a:p>
        </p:txBody>
      </p:sp>
      <p:sp>
        <p:nvSpPr>
          <p:cNvPr id="13" name="TextBox 12"/>
          <p:cNvSpPr txBox="1"/>
          <p:nvPr/>
        </p:nvSpPr>
        <p:spPr>
          <a:xfrm>
            <a:off x="4267200" y="1295400"/>
            <a:ext cx="4114800" cy="3378874"/>
          </a:xfrm>
          <a:prstGeom prst="rect">
            <a:avLst/>
          </a:prstGeom>
          <a:noFill/>
        </p:spPr>
        <p:txBody>
          <a:bodyPr wrap="square" rtlCol="0">
            <a:spAutoFit/>
          </a:bodyPr>
          <a:lstStyle/>
          <a:p>
            <a:pPr>
              <a:lnSpc>
                <a:spcPts val="2000"/>
              </a:lnSpc>
              <a:spcAft>
                <a:spcPts val="1800"/>
              </a:spcAft>
              <a:buClr>
                <a:srgbClr val="FF6600"/>
              </a:buClr>
              <a:buFont typeface="Arial"/>
              <a:buChar char="•"/>
            </a:pPr>
            <a:r>
              <a:rPr lang="en-US" sz="2000" dirty="0" smtClean="0">
                <a:solidFill>
                  <a:schemeClr val="tx1"/>
                </a:solidFill>
              </a:rPr>
              <a:t>In 2011, 40GW of wind power capacity was installed, increasing the total to 238GW. </a:t>
            </a:r>
          </a:p>
          <a:p>
            <a:pPr>
              <a:lnSpc>
                <a:spcPts val="2000"/>
              </a:lnSpc>
              <a:spcAft>
                <a:spcPts val="1800"/>
              </a:spcAft>
              <a:buClr>
                <a:srgbClr val="FF6600"/>
              </a:buClr>
              <a:buFont typeface="Arial"/>
              <a:buChar char="•"/>
            </a:pPr>
            <a:r>
              <a:rPr lang="en-US" sz="2000" dirty="0" smtClean="0">
                <a:solidFill>
                  <a:schemeClr val="tx1"/>
                </a:solidFill>
              </a:rPr>
              <a:t> Annual growth rate of cumulative wind power capacity between 2006-2010 averaged at 26%</a:t>
            </a:r>
          </a:p>
          <a:p>
            <a:pPr>
              <a:lnSpc>
                <a:spcPts val="2000"/>
              </a:lnSpc>
              <a:spcAft>
                <a:spcPts val="1800"/>
              </a:spcAft>
              <a:buClr>
                <a:srgbClr val="FF6600"/>
              </a:buClr>
              <a:buFont typeface="Arial"/>
              <a:buChar char="•"/>
            </a:pPr>
            <a:r>
              <a:rPr lang="en-US" sz="2000" dirty="0" smtClean="0">
                <a:solidFill>
                  <a:schemeClr val="tx1"/>
                </a:solidFill>
              </a:rPr>
              <a:t>Latin America saw the most significant growth in wind power. Brazil, Argentina, Chile, Dominican Republic, Honduras and Mexico; all added capacity during 2011</a:t>
            </a:r>
          </a:p>
        </p:txBody>
      </p:sp>
      <p:pic>
        <p:nvPicPr>
          <p:cNvPr id="14" name="Picture 3"/>
          <p:cNvPicPr>
            <a:picLocks noChangeAspect="1" noChangeArrowheads="1"/>
          </p:cNvPicPr>
          <p:nvPr/>
        </p:nvPicPr>
        <p:blipFill>
          <a:blip r:embed="rId3" cstate="print"/>
          <a:srcRect/>
          <a:stretch>
            <a:fillRect/>
          </a:stretch>
        </p:blipFill>
        <p:spPr bwMode="auto">
          <a:xfrm>
            <a:off x="152400" y="1371600"/>
            <a:ext cx="4067175" cy="4800600"/>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4343400" y="4624387"/>
            <a:ext cx="3995257" cy="15478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3"/>
          <p:cNvSpPr>
            <a:spLocks noGrp="1"/>
          </p:cNvSpPr>
          <p:nvPr>
            <p:ph type="dt" sz="half" idx="10"/>
          </p:nvPr>
        </p:nvSpPr>
        <p:spPr>
          <a:xfrm>
            <a:off x="457200" y="6356350"/>
            <a:ext cx="2133600" cy="365125"/>
          </a:xfrm>
        </p:spPr>
        <p:txBody>
          <a:bodyPr/>
          <a:lstStyle/>
          <a:p>
            <a:fld id="{3F8100DC-2D27-4EF3-90CE-DDAE3BDA43A5}" type="datetimeFigureOut">
              <a:rPr lang="en-US" smtClean="0"/>
              <a:pPr/>
              <a:t>8/28/2012</a:t>
            </a:fld>
            <a:endParaRPr lang="en-US" dirty="0"/>
          </a:p>
        </p:txBody>
      </p:sp>
      <p:sp>
        <p:nvSpPr>
          <p:cNvPr id="7" name="Footer Placeholder 4"/>
          <p:cNvSpPr>
            <a:spLocks noGrp="1"/>
          </p:cNvSpPr>
          <p:nvPr>
            <p:ph type="ftr" sz="quarter" idx="11"/>
          </p:nvPr>
        </p:nvSpPr>
        <p:spPr>
          <a:xfrm>
            <a:off x="3124200" y="6356350"/>
            <a:ext cx="2895600" cy="365125"/>
          </a:xfrm>
        </p:spPr>
        <p:txBody>
          <a:body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902CCD57-A5C1-47B3-BD0A-6EB83734FBE3}" type="slidenum">
              <a:rPr lang="en-US" smtClean="0"/>
              <a:pPr/>
              <a:t>9</a:t>
            </a:fld>
            <a:endParaRPr lang="en-US" dirty="0"/>
          </a:p>
        </p:txBody>
      </p:sp>
      <p:sp>
        <p:nvSpPr>
          <p:cNvPr id="9" name="AutoShape 2"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4" descr="https://mail-attachment.googleusercontent.com/attachment/u/0/?ui=2&amp;ik=6d99a00284&amp;view=att&amp;th=13856d71c0006432&amp;attid=0.1&amp;disp=inline&amp;realattid=441e0d7253027201_0.1&amp;safe=1&amp;zw&amp;saduie=AG9B_P-pcx5xLvyo84_S9O2VRj0e&amp;sadet=1341492259842&amp;sads=mLh4xoGFEaC57zIDeGxOIxdAI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2" cstate="print"/>
          <a:stretch>
            <a:fillRect/>
          </a:stretch>
        </p:blipFill>
        <p:spPr>
          <a:xfrm>
            <a:off x="2445" y="0"/>
            <a:ext cx="9139110" cy="6858000"/>
          </a:xfrm>
          <a:prstGeom prst="rect">
            <a:avLst/>
          </a:prstGeom>
        </p:spPr>
      </p:pic>
      <p:sp>
        <p:nvSpPr>
          <p:cNvPr id="12" name="ZoneTexte 6"/>
          <p:cNvSpPr txBox="1"/>
          <p:nvPr/>
        </p:nvSpPr>
        <p:spPr>
          <a:xfrm>
            <a:off x="152400" y="609600"/>
            <a:ext cx="8354888" cy="523220"/>
          </a:xfrm>
          <a:prstGeom prst="rect">
            <a:avLst/>
          </a:prstGeom>
          <a:noFill/>
        </p:spPr>
        <p:txBody>
          <a:bodyPr wrap="square" rtlCol="0">
            <a:spAutoFit/>
          </a:bodyPr>
          <a:lstStyle/>
          <a:p>
            <a:r>
              <a:rPr lang="en-US" sz="2800" b="1" dirty="0" smtClean="0">
                <a:ln w="1905"/>
                <a:solidFill>
                  <a:srgbClr val="17375E"/>
                </a:solidFill>
                <a:latin typeface="+mj-lt"/>
              </a:rPr>
              <a:t>Geothermal Energy</a:t>
            </a:r>
          </a:p>
        </p:txBody>
      </p:sp>
      <p:sp>
        <p:nvSpPr>
          <p:cNvPr id="13" name="TextBox 12"/>
          <p:cNvSpPr txBox="1"/>
          <p:nvPr/>
        </p:nvSpPr>
        <p:spPr>
          <a:xfrm>
            <a:off x="4495800" y="1447800"/>
            <a:ext cx="4114800" cy="3631763"/>
          </a:xfrm>
          <a:prstGeom prst="rect">
            <a:avLst/>
          </a:prstGeom>
          <a:noFill/>
        </p:spPr>
        <p:txBody>
          <a:bodyPr wrap="square" rtlCol="0">
            <a:spAutoFit/>
          </a:bodyPr>
          <a:lstStyle/>
          <a:p>
            <a:pPr>
              <a:spcAft>
                <a:spcPts val="1800"/>
              </a:spcAft>
              <a:buClr>
                <a:srgbClr val="FF6600"/>
              </a:buClr>
              <a:buFont typeface="Arial"/>
              <a:buChar char="•"/>
            </a:pPr>
            <a:r>
              <a:rPr lang="en-US" sz="2000" dirty="0" smtClean="0">
                <a:solidFill>
                  <a:schemeClr val="tx1"/>
                </a:solidFill>
              </a:rPr>
              <a:t>205 </a:t>
            </a:r>
            <a:r>
              <a:rPr lang="en-US" sz="2000" dirty="0" err="1" smtClean="0">
                <a:solidFill>
                  <a:schemeClr val="tx1"/>
                </a:solidFill>
              </a:rPr>
              <a:t>TWh</a:t>
            </a:r>
            <a:r>
              <a:rPr lang="en-US" sz="2000" dirty="0" smtClean="0">
                <a:solidFill>
                  <a:schemeClr val="tx1"/>
                </a:solidFill>
              </a:rPr>
              <a:t> (738PJ) of district heat and electricity was provided by geothermal resources in 2011</a:t>
            </a:r>
          </a:p>
          <a:p>
            <a:pPr>
              <a:spcAft>
                <a:spcPts val="1800"/>
              </a:spcAft>
              <a:buClr>
                <a:srgbClr val="FF6600"/>
              </a:buClr>
              <a:buFont typeface="Arial"/>
              <a:buChar char="•"/>
            </a:pPr>
            <a:r>
              <a:rPr lang="en-US" sz="2000" dirty="0" smtClean="0">
                <a:solidFill>
                  <a:schemeClr val="tx1"/>
                </a:solidFill>
              </a:rPr>
              <a:t>Heat output from geothermal sources grew at 100%p.a. from 2005-2010; reaching 489PJ in 2011</a:t>
            </a:r>
          </a:p>
          <a:p>
            <a:pPr>
              <a:spcAft>
                <a:spcPts val="1800"/>
              </a:spcAft>
              <a:buClr>
                <a:srgbClr val="FF6600"/>
              </a:buClr>
              <a:buFont typeface="Arial"/>
              <a:buChar char="•"/>
            </a:pPr>
            <a:r>
              <a:rPr lang="en-US" sz="2000" dirty="0" smtClean="0">
                <a:solidFill>
                  <a:schemeClr val="tx1"/>
                </a:solidFill>
              </a:rPr>
              <a:t> China led in direct geothermal energy use in 2010, followed by the United States, Sweden, Turkey, Japan and Iceland. </a:t>
            </a:r>
          </a:p>
        </p:txBody>
      </p:sp>
      <p:pic>
        <p:nvPicPr>
          <p:cNvPr id="14" name="Picture 2"/>
          <p:cNvPicPr>
            <a:picLocks noChangeAspect="1" noChangeArrowheads="1"/>
          </p:cNvPicPr>
          <p:nvPr/>
        </p:nvPicPr>
        <p:blipFill>
          <a:blip r:embed="rId3" cstate="print"/>
          <a:srcRect/>
          <a:stretch>
            <a:fillRect/>
          </a:stretch>
        </p:blipFill>
        <p:spPr bwMode="auto">
          <a:xfrm>
            <a:off x="152399" y="1559767"/>
            <a:ext cx="4267201" cy="3465849"/>
          </a:xfrm>
          <a:prstGeom prst="rect">
            <a:avLst/>
          </a:prstGeom>
          <a:noFill/>
          <a:ln w="9525">
            <a:noFill/>
            <a:miter lim="800000"/>
            <a:headEnd/>
            <a:tailEnd/>
          </a:ln>
        </p:spPr>
      </p:pic>
      <p:sp>
        <p:nvSpPr>
          <p:cNvPr id="15" name="TextBox 14"/>
          <p:cNvSpPr txBox="1"/>
          <p:nvPr/>
        </p:nvSpPr>
        <p:spPr>
          <a:xfrm rot="10800000" flipV="1">
            <a:off x="152400" y="5257800"/>
            <a:ext cx="7848600" cy="1015663"/>
          </a:xfrm>
          <a:prstGeom prst="rect">
            <a:avLst/>
          </a:prstGeom>
          <a:noFill/>
        </p:spPr>
        <p:txBody>
          <a:bodyPr wrap="square" rtlCol="0">
            <a:spAutoFit/>
          </a:bodyPr>
          <a:lstStyle/>
          <a:p>
            <a:pPr>
              <a:spcAft>
                <a:spcPts val="1800"/>
              </a:spcAft>
              <a:buClr>
                <a:srgbClr val="FF6600"/>
              </a:buClr>
              <a:buFont typeface="Arial"/>
              <a:buChar char="•"/>
            </a:pPr>
            <a:r>
              <a:rPr lang="en-US" sz="2000" dirty="0" smtClean="0">
                <a:solidFill>
                  <a:schemeClr val="tx1"/>
                </a:solidFill>
              </a:rPr>
              <a:t>Geothermal power became more attractive due to flexibility offered by new technologies such as flash plants combined with binary bottoming cycles for increased </a:t>
            </a:r>
            <a:r>
              <a:rPr lang="en-US" sz="2000" dirty="0" err="1" smtClean="0">
                <a:solidFill>
                  <a:schemeClr val="tx1"/>
                </a:solidFill>
              </a:rPr>
              <a:t>effeciency</a:t>
            </a:r>
            <a:endParaRPr lang="en-US" sz="2000" dirty="0" smtClean="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1224</Words>
  <Application>Microsoft Office PowerPoint</Application>
  <PresentationFormat>On-screen Show (4:3)</PresentationFormat>
  <Paragraphs>151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c</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Kanika Chawla</dc:creator>
  <cp:lastModifiedBy>Kanika Chawla</cp:lastModifiedBy>
  <cp:revision>3</cp:revision>
  <dcterms:created xsi:type="dcterms:W3CDTF">2012-07-09T13:57:11Z</dcterms:created>
  <dcterms:modified xsi:type="dcterms:W3CDTF">2012-08-28T08:09:45Z</dcterms:modified>
</cp:coreProperties>
</file>